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328" r:id="rId6"/>
    <p:sldId id="261" r:id="rId7"/>
    <p:sldId id="262" r:id="rId8"/>
    <p:sldId id="329" r:id="rId9"/>
    <p:sldId id="265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30" r:id="rId20"/>
    <p:sldId id="276" r:id="rId21"/>
    <p:sldId id="277" r:id="rId22"/>
    <p:sldId id="331" r:id="rId23"/>
    <p:sldId id="279" r:id="rId24"/>
    <p:sldId id="281" r:id="rId25"/>
    <p:sldId id="283" r:id="rId26"/>
    <p:sldId id="284" r:id="rId27"/>
    <p:sldId id="285" r:id="rId28"/>
    <p:sldId id="309" r:id="rId29"/>
    <p:sldId id="320" r:id="rId30"/>
    <p:sldId id="321" r:id="rId31"/>
    <p:sldId id="322" r:id="rId32"/>
    <p:sldId id="323" r:id="rId33"/>
    <p:sldId id="313" r:id="rId34"/>
    <p:sldId id="314" r:id="rId35"/>
    <p:sldId id="312" r:id="rId36"/>
    <p:sldId id="308" r:id="rId37"/>
    <p:sldId id="307" r:id="rId38"/>
    <p:sldId id="315" r:id="rId39"/>
    <p:sldId id="316" r:id="rId40"/>
    <p:sldId id="306" r:id="rId41"/>
    <p:sldId id="319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50" d="100"/>
          <a:sy n="50" d="100"/>
        </p:scale>
        <p:origin x="13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475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-5	-14.5%</a:t>
            </a:r>
          </a:p>
          <a:p>
            <a:r>
              <a:rPr dirty="0"/>
              <a:t>5-9	-7.3%</a:t>
            </a:r>
          </a:p>
          <a:p>
            <a:r>
              <a:rPr dirty="0"/>
              <a:t>10-14	11.5%</a:t>
            </a:r>
          </a:p>
          <a:p>
            <a:r>
              <a:rPr dirty="0"/>
              <a:t>15-19	34.3%</a:t>
            </a:r>
          </a:p>
          <a:p>
            <a:r>
              <a:rPr dirty="0"/>
              <a:t>20-24	39.5%</a:t>
            </a:r>
          </a:p>
          <a:p>
            <a:r>
              <a:rPr dirty="0"/>
              <a:t>25-34	1.7%   this one changed from negative to positive</a:t>
            </a:r>
          </a:p>
          <a:p>
            <a:r>
              <a:rPr dirty="0"/>
              <a:t>35-44	-14.1%</a:t>
            </a:r>
          </a:p>
          <a:p>
            <a:r>
              <a:rPr dirty="0"/>
              <a:t>45-54	18.6%</a:t>
            </a:r>
          </a:p>
          <a:p>
            <a:r>
              <a:rPr dirty="0"/>
              <a:t>55-59	58.7%</a:t>
            </a:r>
          </a:p>
          <a:p>
            <a:r>
              <a:rPr dirty="0"/>
              <a:t>60-64	74.6%</a:t>
            </a:r>
          </a:p>
          <a:p>
            <a:r>
              <a:rPr dirty="0"/>
              <a:t>65-74	78.6%</a:t>
            </a:r>
          </a:p>
          <a:p>
            <a:r>
              <a:rPr dirty="0"/>
              <a:t>75-84	47.4%</a:t>
            </a:r>
          </a:p>
          <a:p>
            <a:r>
              <a:rPr dirty="0"/>
              <a:t>85+	82.6%</a:t>
            </a:r>
          </a:p>
        </p:txBody>
      </p:sp>
    </p:spTree>
    <p:extLst>
      <p:ext uri="{BB962C8B-B14F-4D97-AF65-F5344CB8AC3E}">
        <p14:creationId xmlns:p14="http://schemas.microsoft.com/office/powerpoint/2010/main" val="329973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740832" indent="-296332" algn="ctr">
              <a:spcBef>
                <a:spcPts val="0"/>
              </a:spcBef>
              <a:defRPr sz="2400"/>
            </a:lvl2pPr>
            <a:lvl3pPr marL="1185332" indent="-296332" algn="ctr">
              <a:spcBef>
                <a:spcPts val="0"/>
              </a:spcBef>
              <a:defRPr sz="2400"/>
            </a:lvl3pPr>
            <a:lvl4pPr marL="1629833" indent="-296332" algn="ctr">
              <a:spcBef>
                <a:spcPts val="0"/>
              </a:spcBef>
              <a:defRPr sz="2400"/>
            </a:lvl4pPr>
            <a:lvl5pPr marL="2074333" indent="-296333" algn="ctr">
              <a:spcBef>
                <a:spcPts val="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7759" y="390595"/>
            <a:ext cx="2476807" cy="8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650236" y="1305739"/>
            <a:ext cx="11704328" cy="3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50238" y="1441287"/>
            <a:ext cx="11054083" cy="734949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650240">
              <a:defRPr sz="3400" b="1">
                <a:solidFill>
                  <a:srgbClr val="7EB93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238" y="2415027"/>
            <a:ext cx="9103363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defTabSz="650240">
              <a:spcBef>
                <a:spcPts val="600"/>
              </a:spcBef>
              <a:buSzTx/>
              <a:buNone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0" defTabSz="650240">
              <a:spcBef>
                <a:spcPts val="600"/>
              </a:spcBef>
              <a:buSzTx/>
              <a:buNone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0" defTabSz="650240">
              <a:spcBef>
                <a:spcPts val="600"/>
              </a:spcBef>
              <a:buSzTx/>
              <a:buNone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0" defTabSz="650240">
              <a:spcBef>
                <a:spcPts val="600"/>
              </a:spcBef>
              <a:buSzTx/>
              <a:buNone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0" defTabSz="650240">
              <a:spcBef>
                <a:spcPts val="600"/>
              </a:spcBef>
              <a:buSzTx/>
              <a:buNone/>
              <a:defRPr sz="24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64242" y="8854470"/>
            <a:ext cx="355867" cy="37134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894077" y="1608664"/>
            <a:ext cx="11216645" cy="1413940"/>
          </a:xfrm>
          <a:prstGeom prst="rect">
            <a:avLst/>
          </a:prstGeom>
        </p:spPr>
        <p:txBody>
          <a:bodyPr lIns="48766" tIns="48766" rIns="48766" bIns="48766"/>
          <a:lstStyle>
            <a:lvl1pPr algn="l" defTabSz="1300480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77" y="3166533"/>
            <a:ext cx="11216645" cy="4641430"/>
          </a:xfrm>
          <a:prstGeom prst="rect">
            <a:avLst/>
          </a:prstGeom>
        </p:spPr>
        <p:txBody>
          <a:bodyPr lIns="48766" tIns="48766" rIns="48766" bIns="48766" anchor="t"/>
          <a:lstStyle>
            <a:lvl1pPr marL="310240" indent="-31024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8" indent="-434338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370" y="8024624"/>
            <a:ext cx="323354" cy="338833"/>
          </a:xfrm>
          <a:prstGeom prst="rect">
            <a:avLst/>
          </a:prstGeom>
        </p:spPr>
        <p:txBody>
          <a:bodyPr lIns="48766" tIns="48766" rIns="48766" bIns="48766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7759" y="390595"/>
            <a:ext cx="2476807" cy="8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47"/>
          <p:cNvSpPr/>
          <p:nvPr/>
        </p:nvSpPr>
        <p:spPr>
          <a:xfrm>
            <a:off x="650237" y="1305739"/>
            <a:ext cx="11704327" cy="2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552314" y="390595"/>
            <a:ext cx="11704323" cy="1056602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650240">
              <a:defRPr sz="3800" b="1">
                <a:solidFill>
                  <a:srgbClr val="D94A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8" y="1708342"/>
            <a:ext cx="11704326" cy="7004424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80059" indent="-480059" defTabSz="650240">
              <a:spcBef>
                <a:spcPts val="600"/>
              </a:spcBef>
              <a:buSzPct val="100000"/>
              <a:buFont typeface="Arial"/>
              <a:defRPr sz="28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57250" indent="-400050" defTabSz="650240">
              <a:spcBef>
                <a:spcPts val="600"/>
              </a:spcBef>
              <a:buSzPct val="100000"/>
              <a:buFont typeface="Arial"/>
              <a:buChar char="–"/>
              <a:defRPr sz="28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8" indent="-320038" defTabSz="650240">
              <a:spcBef>
                <a:spcPts val="600"/>
              </a:spcBef>
              <a:buSzPct val="100000"/>
              <a:buFont typeface="Arial"/>
              <a:defRPr sz="28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91638" indent="-320038" defTabSz="650240">
              <a:spcBef>
                <a:spcPts val="600"/>
              </a:spcBef>
              <a:buSzPct val="100000"/>
              <a:buFont typeface="Arial"/>
              <a:buChar char="–"/>
              <a:defRPr sz="28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48838" indent="-320038" defTabSz="650240">
              <a:spcBef>
                <a:spcPts val="600"/>
              </a:spcBef>
              <a:buSzPct val="100000"/>
              <a:buFont typeface="Arial"/>
              <a:buChar char="»"/>
              <a:defRPr sz="28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64243" y="8854470"/>
            <a:ext cx="355866" cy="37134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57"/>
          <p:cNvSpPr/>
          <p:nvPr/>
        </p:nvSpPr>
        <p:spPr>
          <a:xfrm>
            <a:off x="1090424" y="2045386"/>
            <a:ext cx="3443149" cy="28400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 algn="l" defTabSz="130048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49" name="Shape 158"/>
          <p:cNvSpPr/>
          <p:nvPr/>
        </p:nvSpPr>
        <p:spPr>
          <a:xfrm>
            <a:off x="9007881" y="1632292"/>
            <a:ext cx="3443147" cy="14200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 algn="l" defTabSz="130048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0" name="Shape 159"/>
          <p:cNvSpPr/>
          <p:nvPr/>
        </p:nvSpPr>
        <p:spPr>
          <a:xfrm>
            <a:off x="4658021" y="3190001"/>
            <a:ext cx="3081649" cy="12995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 algn="l" defTabSz="130048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1" name="Shape 160"/>
          <p:cNvSpPr/>
          <p:nvPr/>
        </p:nvSpPr>
        <p:spPr>
          <a:xfrm>
            <a:off x="533359" y="4282978"/>
            <a:ext cx="11899890" cy="38985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 algn="l" defTabSz="130048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2" name="Shape 161"/>
          <p:cNvSpPr/>
          <p:nvPr/>
        </p:nvSpPr>
        <p:spPr>
          <a:xfrm>
            <a:off x="5037301" y="4498130"/>
            <a:ext cx="4361713" cy="149316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 algn="l" defTabSz="130048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3" name="Shape 162"/>
          <p:cNvSpPr/>
          <p:nvPr/>
        </p:nvSpPr>
        <p:spPr>
          <a:xfrm>
            <a:off x="602401" y="1876460"/>
            <a:ext cx="3307308" cy="8"/>
          </a:xfrm>
          <a:prstGeom prst="line">
            <a:avLst/>
          </a:prstGeom>
          <a:ln w="12700">
            <a:solidFill>
              <a:srgbClr val="E4C89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54" name="Shape 163"/>
          <p:cNvSpPr/>
          <p:nvPr/>
        </p:nvSpPr>
        <p:spPr>
          <a:xfrm flipV="1">
            <a:off x="617163" y="1870037"/>
            <a:ext cx="4" cy="899412"/>
          </a:xfrm>
          <a:prstGeom prst="line">
            <a:avLst/>
          </a:prstGeom>
          <a:ln w="25400">
            <a:solidFill>
              <a:srgbClr val="DBC387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55" name="Shape 164"/>
          <p:cNvSpPr/>
          <p:nvPr/>
        </p:nvSpPr>
        <p:spPr>
          <a:xfrm>
            <a:off x="3348644" y="2735184"/>
            <a:ext cx="815019" cy="5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56" name="Shape 165"/>
          <p:cNvSpPr/>
          <p:nvPr/>
        </p:nvSpPr>
        <p:spPr>
          <a:xfrm>
            <a:off x="927227" y="2735182"/>
            <a:ext cx="1978483" cy="8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57" name="Shape 166"/>
          <p:cNvSpPr/>
          <p:nvPr/>
        </p:nvSpPr>
        <p:spPr>
          <a:xfrm>
            <a:off x="4205003" y="2735183"/>
            <a:ext cx="496096" cy="6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58" name="Shape 167"/>
          <p:cNvSpPr/>
          <p:nvPr/>
        </p:nvSpPr>
        <p:spPr>
          <a:xfrm flipV="1">
            <a:off x="4825122" y="1947129"/>
            <a:ext cx="6" cy="693836"/>
          </a:xfrm>
          <a:prstGeom prst="line">
            <a:avLst/>
          </a:prstGeom>
          <a:ln w="3175">
            <a:solidFill>
              <a:srgbClr val="E4D1B3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59" name="Shape 168"/>
          <p:cNvSpPr/>
          <p:nvPr/>
        </p:nvSpPr>
        <p:spPr>
          <a:xfrm>
            <a:off x="596495" y="2970744"/>
            <a:ext cx="8841139" cy="6"/>
          </a:xfrm>
          <a:prstGeom prst="line">
            <a:avLst/>
          </a:prstGeom>
          <a:ln w="38100">
            <a:solidFill>
              <a:srgbClr val="CFAF77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0" name="Shape 169"/>
          <p:cNvSpPr/>
          <p:nvPr/>
        </p:nvSpPr>
        <p:spPr>
          <a:xfrm flipV="1">
            <a:off x="2985433" y="2949330"/>
            <a:ext cx="7" cy="1331989"/>
          </a:xfrm>
          <a:prstGeom prst="line">
            <a:avLst/>
          </a:prstGeom>
          <a:ln w="3175">
            <a:solidFill>
              <a:srgbClr val="54544F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1" name="Shape 170"/>
          <p:cNvSpPr/>
          <p:nvPr/>
        </p:nvSpPr>
        <p:spPr>
          <a:xfrm flipV="1">
            <a:off x="4683381" y="3454713"/>
            <a:ext cx="6" cy="925113"/>
          </a:xfrm>
          <a:prstGeom prst="line">
            <a:avLst/>
          </a:prstGeom>
          <a:ln w="25400">
            <a:solidFill>
              <a:srgbClr val="48649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2" name="Shape 171"/>
          <p:cNvSpPr/>
          <p:nvPr/>
        </p:nvSpPr>
        <p:spPr>
          <a:xfrm>
            <a:off x="4352649" y="4392669"/>
            <a:ext cx="2291497" cy="4"/>
          </a:xfrm>
          <a:prstGeom prst="line">
            <a:avLst/>
          </a:prstGeom>
          <a:ln w="25400">
            <a:solidFill>
              <a:srgbClr val="805464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3" name="Shape 172"/>
          <p:cNvSpPr/>
          <p:nvPr/>
        </p:nvSpPr>
        <p:spPr>
          <a:xfrm flipV="1">
            <a:off x="5646042" y="4384105"/>
            <a:ext cx="6" cy="937958"/>
          </a:xfrm>
          <a:prstGeom prst="line">
            <a:avLst/>
          </a:prstGeom>
          <a:ln w="25400">
            <a:solidFill>
              <a:srgbClr val="B33F34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4" name="Shape 173"/>
          <p:cNvSpPr/>
          <p:nvPr/>
        </p:nvSpPr>
        <p:spPr>
          <a:xfrm>
            <a:off x="5970868" y="7174417"/>
            <a:ext cx="980381" cy="6"/>
          </a:xfrm>
          <a:prstGeom prst="line">
            <a:avLst/>
          </a:prstGeom>
          <a:ln w="25400">
            <a:solidFill>
              <a:srgbClr val="4F6490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4713496" y="2254686"/>
            <a:ext cx="3577810" cy="328622"/>
          </a:xfrm>
          <a:prstGeom prst="rect">
            <a:avLst/>
          </a:prstGeom>
        </p:spPr>
        <p:txBody>
          <a:bodyPr lIns="0" tIns="0" rIns="0" bIns="0" anchor="t"/>
          <a:lstStyle>
            <a:lvl1pPr algn="l" defTabSz="1147544">
              <a:lnSpc>
                <a:spcPct val="90000"/>
              </a:lnSpc>
              <a:defRPr sz="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901694"/>
            <a:ext cx="11704323" cy="4828034"/>
          </a:xfrm>
          <a:prstGeom prst="rect">
            <a:avLst/>
          </a:prstGeom>
        </p:spPr>
        <p:txBody>
          <a:bodyPr lIns="0" tIns="0" rIns="0" bIns="0" anchor="t"/>
          <a:lstStyle>
            <a:lvl1pPr marL="285764" indent="-285764" defTabSz="1147544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defRPr sz="3400">
                <a:latin typeface="Calibri"/>
                <a:ea typeface="Calibri"/>
                <a:cs typeface="Calibri"/>
                <a:sym typeface="Calibri"/>
              </a:defRPr>
            </a:lvl1pPr>
            <a:lvl2pPr marL="730022" indent="-326589" defTabSz="1147544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marL="1210298" indent="-403433" defTabSz="1147544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marL="1667523" indent="-457224" defTabSz="1147544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marL="2070958" indent="-457224" defTabSz="1147544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defRPr sz="3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2181" y="8022335"/>
            <a:ext cx="332384" cy="355601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1pPr>
            <a:lvl2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2pPr>
            <a:lvl3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3pPr>
            <a:lvl4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4pPr>
            <a:lvl5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SzPct val="145000"/>
              <a:defRPr sz="2800">
                <a:latin typeface="+mn-lt"/>
                <a:ea typeface="+mn-ea"/>
                <a:cs typeface="+mn-cs"/>
                <a:sym typeface="Helvetica Neue"/>
              </a:defRPr>
            </a:lvl1pPr>
            <a:lvl2pPr marL="685800" indent="-342900">
              <a:spcBef>
                <a:spcPts val="3200"/>
              </a:spcBef>
              <a:buSzPct val="145000"/>
              <a:defRPr sz="2800">
                <a:latin typeface="+mn-lt"/>
                <a:ea typeface="+mn-ea"/>
                <a:cs typeface="+mn-cs"/>
                <a:sym typeface="Helvetica Neue"/>
              </a:defRPr>
            </a:lvl2pPr>
            <a:lvl3pPr marL="1028700" indent="-342900">
              <a:spcBef>
                <a:spcPts val="3200"/>
              </a:spcBef>
              <a:buSzPct val="145000"/>
              <a:defRPr sz="2800">
                <a:latin typeface="+mn-lt"/>
                <a:ea typeface="+mn-ea"/>
                <a:cs typeface="+mn-cs"/>
                <a:sym typeface="Helvetica Neue"/>
              </a:defRPr>
            </a:lvl3pPr>
            <a:lvl4pPr marL="1371600" indent="-342900">
              <a:spcBef>
                <a:spcPts val="3200"/>
              </a:spcBef>
              <a:buSzPct val="145000"/>
              <a:defRPr sz="2800">
                <a:latin typeface="+mn-lt"/>
                <a:ea typeface="+mn-ea"/>
                <a:cs typeface="+mn-cs"/>
                <a:sym typeface="Helvetica Neue"/>
              </a:defRPr>
            </a:lvl4pPr>
            <a:lvl5pPr marL="1714500" indent="-342900">
              <a:spcBef>
                <a:spcPts val="3200"/>
              </a:spcBef>
              <a:buSzPct val="145000"/>
              <a:defRPr sz="28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1pPr>
            <a:lvl2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2pPr>
            <a:lvl3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3pPr>
            <a:lvl4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4pPr>
            <a:lvl5pPr>
              <a:buSzPct val="145000"/>
              <a:defRPr sz="32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47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48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>
                <a:latin typeface="+mn-lt"/>
                <a:ea typeface="+mn-ea"/>
                <a:cs typeface="+mn-cs"/>
                <a:sym typeface="Helvetica Neue"/>
              </a:defRPr>
            </a:lvl1pPr>
            <a:lvl2pPr marL="777875" indent="-333375" algn="ctr">
              <a:spcBef>
                <a:spcPts val="0"/>
              </a:spcBef>
              <a:buSzPct val="145000"/>
              <a:defRPr sz="2400" i="1">
                <a:latin typeface="+mn-lt"/>
                <a:ea typeface="+mn-ea"/>
                <a:cs typeface="+mn-cs"/>
                <a:sym typeface="Helvetica Neue"/>
              </a:defRPr>
            </a:lvl2pPr>
            <a:lvl3pPr marL="1222375" indent="-333375" algn="ctr">
              <a:spcBef>
                <a:spcPts val="0"/>
              </a:spcBef>
              <a:buSzPct val="145000"/>
              <a:defRPr sz="2400" i="1">
                <a:latin typeface="+mn-lt"/>
                <a:ea typeface="+mn-ea"/>
                <a:cs typeface="+mn-cs"/>
                <a:sym typeface="Helvetica Neue"/>
              </a:defRPr>
            </a:lvl3pPr>
            <a:lvl4pPr marL="1666875" indent="-333375" algn="ctr">
              <a:spcBef>
                <a:spcPts val="0"/>
              </a:spcBef>
              <a:buSzPct val="145000"/>
              <a:defRPr sz="2400" i="1">
                <a:latin typeface="+mn-lt"/>
                <a:ea typeface="+mn-ea"/>
                <a:cs typeface="+mn-cs"/>
                <a:sym typeface="Helvetica Neue"/>
              </a:defRPr>
            </a:lvl4pPr>
            <a:lvl5pPr marL="2111375" indent="-333375" algn="ctr">
              <a:spcBef>
                <a:spcPts val="0"/>
              </a:spcBef>
              <a:buSzPct val="145000"/>
              <a:defRPr sz="2400" i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80"/>
          </a:xfrm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3800"/>
              </a:spcBef>
              <a:defRPr sz="3276"/>
            </a:pPr>
            <a:endParaRPr/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6"/>
          <p:cNvSpPr/>
          <p:nvPr/>
        </p:nvSpPr>
        <p:spPr>
          <a:xfrm>
            <a:off x="0" y="9373374"/>
            <a:ext cx="13004800" cy="392855"/>
          </a:xfrm>
          <a:prstGeom prst="rect">
            <a:avLst/>
          </a:prstGeom>
          <a:solidFill>
            <a:srgbClr val="7D7D7D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r"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959102" y="910336"/>
            <a:ext cx="11154869" cy="780288"/>
          </a:xfrm>
          <a:prstGeom prst="rect">
            <a:avLst/>
          </a:prstGeom>
        </p:spPr>
        <p:txBody>
          <a:bodyPr/>
          <a:lstStyle>
            <a:lvl1pPr algn="l">
              <a:defRPr sz="5100" b="1">
                <a:solidFill>
                  <a:srgbClr val="7D7D7D"/>
                </a:solidFill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lvl1pPr>
          </a:lstStyle>
          <a:p>
            <a:r>
              <a:t>Title Text</a:t>
            </a:r>
          </a:p>
        </p:txBody>
      </p:sp>
      <p:sp>
        <p:nvSpPr>
          <p:cNvPr id="282" name="Rectangle 7"/>
          <p:cNvSpPr/>
          <p:nvPr/>
        </p:nvSpPr>
        <p:spPr>
          <a:xfrm>
            <a:off x="0" y="5488"/>
            <a:ext cx="13004800" cy="650409"/>
          </a:xfrm>
          <a:prstGeom prst="rect">
            <a:avLst/>
          </a:prstGeom>
          <a:gradFill>
            <a:gsLst>
              <a:gs pos="0">
                <a:srgbClr val="7D7D7D"/>
              </a:gs>
              <a:gs pos="60000">
                <a:srgbClr val="C4FFCC"/>
              </a:gs>
              <a:gs pos="100000">
                <a:srgbClr val="E2FFE6"/>
              </a:gs>
            </a:gsLst>
            <a:lin ang="108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defRPr sz="1900" b="1">
                <a:solidFill>
                  <a:srgbClr val="A58E1A"/>
                </a:solidFill>
                <a:latin typeface="Franklin Gothic Demi Cond"/>
                <a:ea typeface="Franklin Gothic Demi Cond"/>
                <a:cs typeface="Franklin Gothic Demi Cond"/>
                <a:sym typeface="Franklin Gothic Demi Cond"/>
              </a:defRPr>
            </a:pPr>
            <a:endParaRPr dirty="0"/>
          </a:p>
        </p:txBody>
      </p:sp>
      <p:sp>
        <p:nvSpPr>
          <p:cNvPr id="283" name="Rectangle 10"/>
          <p:cNvSpPr/>
          <p:nvPr/>
        </p:nvSpPr>
        <p:spPr>
          <a:xfrm>
            <a:off x="886015" y="0"/>
            <a:ext cx="73090" cy="1534277"/>
          </a:xfrm>
          <a:prstGeom prst="rect">
            <a:avLst/>
          </a:prstGeom>
          <a:solidFill>
            <a:srgbClr val="7D7D7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284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80" y="2162952"/>
            <a:ext cx="11218899" cy="6427895"/>
          </a:xfrm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sz="39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67367" indent="-279693">
              <a:spcBef>
                <a:spcPts val="1700"/>
              </a:spcBef>
              <a:buChar char="−"/>
              <a:defRPr sz="39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508125" indent="-619125">
              <a:spcBef>
                <a:spcPts val="1700"/>
              </a:spcBef>
              <a:defRPr sz="39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1815040" indent="-481540">
              <a:spcBef>
                <a:spcPts val="1700"/>
              </a:spcBef>
              <a:defRPr sz="39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2259540" indent="-481540">
              <a:spcBef>
                <a:spcPts val="1700"/>
              </a:spcBef>
              <a:defRPr sz="3900" b="1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35855" y="9040141"/>
            <a:ext cx="368504" cy="381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6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7" r:id="rId2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16.tif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15.png"/><Relationship Id="rId9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185"/>
          <p:cNvSpPr/>
          <p:nvPr/>
        </p:nvSpPr>
        <p:spPr>
          <a:xfrm>
            <a:off x="-1" y="6506322"/>
            <a:ext cx="13004802" cy="3220909"/>
          </a:xfrm>
          <a:prstGeom prst="rect">
            <a:avLst/>
          </a:prstGeom>
          <a:solidFill>
            <a:srgbClr val="FFFFFF"/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295" name="image2-small.jpg" descr="image2-small.jpg"/>
          <p:cNvPicPr>
            <a:picLocks noChangeAspect="1"/>
          </p:cNvPicPr>
          <p:nvPr/>
        </p:nvPicPr>
        <p:blipFill>
          <a:blip r:embed="rId2">
            <a:extLst/>
          </a:blip>
          <a:srcRect l="7216" r="6945" b="13641"/>
          <a:stretch>
            <a:fillRect/>
          </a:stretch>
        </p:blipFill>
        <p:spPr>
          <a:xfrm flipH="1">
            <a:off x="-4" y="-26378"/>
            <a:ext cx="13004808" cy="65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8248" y="6893349"/>
            <a:ext cx="6148302" cy="200854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188"/>
          <p:cNvSpPr txBox="1">
            <a:spLocks noGrp="1"/>
          </p:cNvSpPr>
          <p:nvPr>
            <p:ph type="title"/>
          </p:nvPr>
        </p:nvSpPr>
        <p:spPr>
          <a:xfrm>
            <a:off x="515347" y="5380037"/>
            <a:ext cx="8229601" cy="742926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defRPr sz="4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A Strategic Plan for Davie County</a:t>
            </a:r>
          </a:p>
        </p:txBody>
      </p:sp>
      <p:sp>
        <p:nvSpPr>
          <p:cNvPr id="298" name="Rectangle 1"/>
          <p:cNvSpPr txBox="1"/>
          <p:nvPr/>
        </p:nvSpPr>
        <p:spPr>
          <a:xfrm>
            <a:off x="369050" y="322357"/>
            <a:ext cx="9207501" cy="148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300480">
              <a:lnSpc>
                <a:spcPct val="107916"/>
              </a:lnSpc>
              <a:spcBef>
                <a:spcPts val="1100"/>
              </a:spcBef>
              <a:defRPr sz="28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1" dirty="0"/>
              <a:t>Offering all citizens an opportunity to improve their quality of life while enjoying the benefits of a safe, healthy, prosperous, and vibrant </a:t>
            </a:r>
            <a:r>
              <a:rPr lang="en-US" b="1" dirty="0" smtClean="0"/>
              <a:t>c</a:t>
            </a:r>
            <a:r>
              <a:rPr b="1" dirty="0" smtClean="0"/>
              <a:t>ounty</a:t>
            </a:r>
            <a:r>
              <a:rPr b="1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object 7"/>
          <p:cNvSpPr/>
          <p:nvPr/>
        </p:nvSpPr>
        <p:spPr>
          <a:xfrm>
            <a:off x="9194271" y="4150594"/>
            <a:ext cx="1289192" cy="1731718"/>
          </a:xfrm>
          <a:prstGeom prst="rect">
            <a:avLst/>
          </a:prstGeom>
          <a:solidFill>
            <a:srgbClr val="F5821F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51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400" name="object 8"/>
          <p:cNvSpPr/>
          <p:nvPr/>
        </p:nvSpPr>
        <p:spPr>
          <a:xfrm>
            <a:off x="2522851" y="2346025"/>
            <a:ext cx="7888677" cy="650241"/>
          </a:xfrm>
          <a:prstGeom prst="rect">
            <a:avLst/>
          </a:prstGeom>
          <a:solidFill>
            <a:srgbClr val="0056A7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51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401" name="object 10"/>
          <p:cNvSpPr/>
          <p:nvPr/>
        </p:nvSpPr>
        <p:spPr>
          <a:xfrm>
            <a:off x="2626396" y="4821154"/>
            <a:ext cx="1289192" cy="1049866"/>
          </a:xfrm>
          <a:prstGeom prst="rect">
            <a:avLst/>
          </a:prstGeom>
          <a:solidFill>
            <a:srgbClr val="788EC7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51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402" name="object 11"/>
          <p:cNvSpPr/>
          <p:nvPr/>
        </p:nvSpPr>
        <p:spPr>
          <a:xfrm>
            <a:off x="4245222" y="4062540"/>
            <a:ext cx="1289194" cy="1806225"/>
          </a:xfrm>
          <a:prstGeom prst="rect">
            <a:avLst/>
          </a:prstGeom>
          <a:solidFill>
            <a:srgbClr val="0056A7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51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403" name="object 12"/>
          <p:cNvSpPr/>
          <p:nvPr/>
        </p:nvSpPr>
        <p:spPr>
          <a:xfrm>
            <a:off x="5904689" y="3615500"/>
            <a:ext cx="1289191" cy="2253264"/>
          </a:xfrm>
          <a:prstGeom prst="rect">
            <a:avLst/>
          </a:prstGeom>
          <a:solidFill>
            <a:srgbClr val="F04E31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51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404" name="object 13"/>
          <p:cNvSpPr/>
          <p:nvPr/>
        </p:nvSpPr>
        <p:spPr>
          <a:xfrm>
            <a:off x="7552868" y="4496035"/>
            <a:ext cx="1286935" cy="1379505"/>
          </a:xfrm>
          <a:prstGeom prst="rect">
            <a:avLst/>
          </a:prstGeom>
          <a:solidFill>
            <a:srgbClr val="FCB23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5100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405" name="object 14"/>
          <p:cNvSpPr/>
          <p:nvPr/>
        </p:nvSpPr>
        <p:spPr>
          <a:xfrm>
            <a:off x="3195357" y="5186915"/>
            <a:ext cx="139984" cy="13998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09" name="object 15"/>
          <p:cNvGrpSpPr/>
          <p:nvPr/>
        </p:nvGrpSpPr>
        <p:grpSpPr>
          <a:xfrm>
            <a:off x="3105047" y="5344958"/>
            <a:ext cx="320605" cy="530581"/>
            <a:chOff x="0" y="0"/>
            <a:chExt cx="320604" cy="530579"/>
          </a:xfrm>
        </p:grpSpPr>
        <p:sp>
          <p:nvSpPr>
            <p:cNvPr id="406" name="Shape"/>
            <p:cNvSpPr/>
            <p:nvPr/>
          </p:nvSpPr>
          <p:spPr>
            <a:xfrm>
              <a:off x="37822" y="87526"/>
              <a:ext cx="254865" cy="443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94" y="0"/>
                  </a:moveTo>
                  <a:lnTo>
                    <a:pt x="5648" y="0"/>
                  </a:lnTo>
                  <a:lnTo>
                    <a:pt x="5801" y="176"/>
                  </a:lnTo>
                  <a:lnTo>
                    <a:pt x="5877" y="528"/>
                  </a:lnTo>
                  <a:lnTo>
                    <a:pt x="4885" y="2596"/>
                  </a:lnTo>
                  <a:lnTo>
                    <a:pt x="3358" y="5499"/>
                  </a:lnTo>
                  <a:lnTo>
                    <a:pt x="1679" y="8446"/>
                  </a:lnTo>
                  <a:lnTo>
                    <a:pt x="153" y="10602"/>
                  </a:lnTo>
                  <a:lnTo>
                    <a:pt x="0" y="11042"/>
                  </a:lnTo>
                  <a:lnTo>
                    <a:pt x="534" y="11394"/>
                  </a:lnTo>
                  <a:lnTo>
                    <a:pt x="1450" y="11702"/>
                  </a:lnTo>
                  <a:lnTo>
                    <a:pt x="2900" y="11922"/>
                  </a:lnTo>
                  <a:lnTo>
                    <a:pt x="2519" y="15441"/>
                  </a:lnTo>
                  <a:lnTo>
                    <a:pt x="2442" y="18257"/>
                  </a:lnTo>
                  <a:lnTo>
                    <a:pt x="2442" y="18609"/>
                  </a:lnTo>
                  <a:lnTo>
                    <a:pt x="2824" y="20764"/>
                  </a:lnTo>
                  <a:lnTo>
                    <a:pt x="3664" y="21600"/>
                  </a:lnTo>
                  <a:lnTo>
                    <a:pt x="4808" y="20632"/>
                  </a:lnTo>
                  <a:lnTo>
                    <a:pt x="5877" y="18257"/>
                  </a:lnTo>
                  <a:lnTo>
                    <a:pt x="6946" y="15221"/>
                  </a:lnTo>
                  <a:lnTo>
                    <a:pt x="8090" y="12318"/>
                  </a:lnTo>
                  <a:lnTo>
                    <a:pt x="17936" y="12318"/>
                  </a:lnTo>
                  <a:lnTo>
                    <a:pt x="17860" y="12054"/>
                  </a:lnTo>
                  <a:lnTo>
                    <a:pt x="19616" y="11790"/>
                  </a:lnTo>
                  <a:lnTo>
                    <a:pt x="20913" y="11482"/>
                  </a:lnTo>
                  <a:lnTo>
                    <a:pt x="21600" y="11086"/>
                  </a:lnTo>
                  <a:lnTo>
                    <a:pt x="21524" y="10602"/>
                  </a:lnTo>
                  <a:lnTo>
                    <a:pt x="19692" y="8051"/>
                  </a:lnTo>
                  <a:lnTo>
                    <a:pt x="17784" y="4663"/>
                  </a:lnTo>
                  <a:lnTo>
                    <a:pt x="16257" y="1584"/>
                  </a:lnTo>
                  <a:lnTo>
                    <a:pt x="1549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07" name="Shape"/>
            <p:cNvSpPr/>
            <p:nvPr/>
          </p:nvSpPr>
          <p:spPr>
            <a:xfrm>
              <a:off x="0" y="-1"/>
              <a:ext cx="292687" cy="18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97" y="0"/>
                  </a:moveTo>
                  <a:lnTo>
                    <a:pt x="11697" y="0"/>
                  </a:lnTo>
                  <a:lnTo>
                    <a:pt x="6646" y="2213"/>
                  </a:lnTo>
                  <a:lnTo>
                    <a:pt x="3057" y="7376"/>
                  </a:lnTo>
                  <a:lnTo>
                    <a:pt x="864" y="13487"/>
                  </a:lnTo>
                  <a:lnTo>
                    <a:pt x="0" y="18860"/>
                  </a:lnTo>
                  <a:lnTo>
                    <a:pt x="399" y="21600"/>
                  </a:lnTo>
                  <a:lnTo>
                    <a:pt x="1861" y="20336"/>
                  </a:lnTo>
                  <a:lnTo>
                    <a:pt x="3855" y="16332"/>
                  </a:lnTo>
                  <a:lnTo>
                    <a:pt x="5782" y="12117"/>
                  </a:lnTo>
                  <a:lnTo>
                    <a:pt x="7311" y="10220"/>
                  </a:lnTo>
                  <a:lnTo>
                    <a:pt x="21600" y="10220"/>
                  </a:lnTo>
                  <a:lnTo>
                    <a:pt x="20603" y="7376"/>
                  </a:lnTo>
                  <a:lnTo>
                    <a:pt x="16948" y="2213"/>
                  </a:lnTo>
                  <a:lnTo>
                    <a:pt x="1189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08" name="Shape"/>
            <p:cNvSpPr/>
            <p:nvPr/>
          </p:nvSpPr>
          <p:spPr>
            <a:xfrm>
              <a:off x="221540" y="87526"/>
              <a:ext cx="99065" cy="97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13" y="0"/>
                  </a:moveTo>
                  <a:lnTo>
                    <a:pt x="0" y="0"/>
                  </a:lnTo>
                  <a:lnTo>
                    <a:pt x="4320" y="3600"/>
                  </a:lnTo>
                  <a:lnTo>
                    <a:pt x="10211" y="11600"/>
                  </a:lnTo>
                  <a:lnTo>
                    <a:pt x="16102" y="19200"/>
                  </a:lnTo>
                  <a:lnTo>
                    <a:pt x="20422" y="21600"/>
                  </a:lnTo>
                  <a:lnTo>
                    <a:pt x="21600" y="16400"/>
                  </a:lnTo>
                  <a:lnTo>
                    <a:pt x="19047" y="6200"/>
                  </a:lnTo>
                  <a:lnTo>
                    <a:pt x="1551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10" name="object 16"/>
          <p:cNvSpPr/>
          <p:nvPr/>
        </p:nvSpPr>
        <p:spPr>
          <a:xfrm>
            <a:off x="4922556" y="5473652"/>
            <a:ext cx="255132" cy="40188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411" name="object 17"/>
          <p:cNvSpPr/>
          <p:nvPr/>
        </p:nvSpPr>
        <p:spPr>
          <a:xfrm>
            <a:off x="4735162" y="5186913"/>
            <a:ext cx="137726" cy="13772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15" name="object 18"/>
          <p:cNvGrpSpPr/>
          <p:nvPr/>
        </p:nvGrpSpPr>
        <p:grpSpPr>
          <a:xfrm>
            <a:off x="4642591" y="5344958"/>
            <a:ext cx="320607" cy="528323"/>
            <a:chOff x="0" y="0"/>
            <a:chExt cx="320605" cy="528322"/>
          </a:xfrm>
        </p:grpSpPr>
        <p:sp>
          <p:nvSpPr>
            <p:cNvPr id="412" name="Shape"/>
            <p:cNvSpPr/>
            <p:nvPr/>
          </p:nvSpPr>
          <p:spPr>
            <a:xfrm>
              <a:off x="38833" y="86549"/>
              <a:ext cx="253776" cy="441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4" y="0"/>
                  </a:moveTo>
                  <a:lnTo>
                    <a:pt x="5611" y="0"/>
                  </a:lnTo>
                  <a:lnTo>
                    <a:pt x="5765" y="220"/>
                  </a:lnTo>
                  <a:lnTo>
                    <a:pt x="5842" y="529"/>
                  </a:lnTo>
                  <a:lnTo>
                    <a:pt x="4843" y="2645"/>
                  </a:lnTo>
                  <a:lnTo>
                    <a:pt x="3382" y="5510"/>
                  </a:lnTo>
                  <a:lnTo>
                    <a:pt x="1691" y="8464"/>
                  </a:lnTo>
                  <a:lnTo>
                    <a:pt x="77" y="10624"/>
                  </a:lnTo>
                  <a:lnTo>
                    <a:pt x="0" y="11020"/>
                  </a:lnTo>
                  <a:lnTo>
                    <a:pt x="461" y="11373"/>
                  </a:lnTo>
                  <a:lnTo>
                    <a:pt x="1460" y="11682"/>
                  </a:lnTo>
                  <a:lnTo>
                    <a:pt x="2844" y="11946"/>
                  </a:lnTo>
                  <a:lnTo>
                    <a:pt x="2460" y="15473"/>
                  </a:lnTo>
                  <a:lnTo>
                    <a:pt x="2460" y="18602"/>
                  </a:lnTo>
                  <a:lnTo>
                    <a:pt x="2767" y="20762"/>
                  </a:lnTo>
                  <a:lnTo>
                    <a:pt x="3613" y="21600"/>
                  </a:lnTo>
                  <a:lnTo>
                    <a:pt x="4843" y="20630"/>
                  </a:lnTo>
                  <a:lnTo>
                    <a:pt x="5842" y="18250"/>
                  </a:lnTo>
                  <a:lnTo>
                    <a:pt x="6918" y="15208"/>
                  </a:lnTo>
                  <a:lnTo>
                    <a:pt x="8071" y="12343"/>
                  </a:lnTo>
                  <a:lnTo>
                    <a:pt x="17910" y="12343"/>
                  </a:lnTo>
                  <a:lnTo>
                    <a:pt x="17833" y="12034"/>
                  </a:lnTo>
                  <a:lnTo>
                    <a:pt x="19601" y="11814"/>
                  </a:lnTo>
                  <a:lnTo>
                    <a:pt x="20908" y="11461"/>
                  </a:lnTo>
                  <a:lnTo>
                    <a:pt x="21600" y="11064"/>
                  </a:lnTo>
                  <a:lnTo>
                    <a:pt x="21523" y="10624"/>
                  </a:lnTo>
                  <a:lnTo>
                    <a:pt x="19678" y="8067"/>
                  </a:lnTo>
                  <a:lnTo>
                    <a:pt x="17757" y="4673"/>
                  </a:lnTo>
                  <a:lnTo>
                    <a:pt x="16219" y="1631"/>
                  </a:lnTo>
                  <a:lnTo>
                    <a:pt x="15527" y="44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13" name="Shape"/>
            <p:cNvSpPr/>
            <p:nvPr/>
          </p:nvSpPr>
          <p:spPr>
            <a:xfrm>
              <a:off x="-1" y="-1"/>
              <a:ext cx="292610" cy="18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3" y="0"/>
                  </a:moveTo>
                  <a:lnTo>
                    <a:pt x="11733" y="0"/>
                  </a:lnTo>
                  <a:lnTo>
                    <a:pt x="6667" y="2213"/>
                  </a:lnTo>
                  <a:lnTo>
                    <a:pt x="3067" y="7270"/>
                  </a:lnTo>
                  <a:lnTo>
                    <a:pt x="867" y="13487"/>
                  </a:lnTo>
                  <a:lnTo>
                    <a:pt x="0" y="18860"/>
                  </a:lnTo>
                  <a:lnTo>
                    <a:pt x="400" y="21600"/>
                  </a:lnTo>
                  <a:lnTo>
                    <a:pt x="1933" y="20230"/>
                  </a:lnTo>
                  <a:lnTo>
                    <a:pt x="3867" y="16332"/>
                  </a:lnTo>
                  <a:lnTo>
                    <a:pt x="5867" y="12117"/>
                  </a:lnTo>
                  <a:lnTo>
                    <a:pt x="7333" y="10115"/>
                  </a:lnTo>
                  <a:lnTo>
                    <a:pt x="21600" y="10115"/>
                  </a:lnTo>
                  <a:lnTo>
                    <a:pt x="20600" y="7270"/>
                  </a:lnTo>
                  <a:lnTo>
                    <a:pt x="17000" y="2213"/>
                  </a:lnTo>
                  <a:lnTo>
                    <a:pt x="1193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14" name="Shape"/>
            <p:cNvSpPr/>
            <p:nvPr/>
          </p:nvSpPr>
          <p:spPr>
            <a:xfrm>
              <a:off x="222165" y="86549"/>
              <a:ext cx="98440" cy="9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57" y="0"/>
                  </a:moveTo>
                  <a:lnTo>
                    <a:pt x="0" y="0"/>
                  </a:lnTo>
                  <a:lnTo>
                    <a:pt x="4360" y="3765"/>
                  </a:lnTo>
                  <a:lnTo>
                    <a:pt x="10106" y="11692"/>
                  </a:lnTo>
                  <a:lnTo>
                    <a:pt x="16051" y="19024"/>
                  </a:lnTo>
                  <a:lnTo>
                    <a:pt x="20411" y="21600"/>
                  </a:lnTo>
                  <a:lnTo>
                    <a:pt x="21600" y="16448"/>
                  </a:lnTo>
                  <a:lnTo>
                    <a:pt x="19024" y="6341"/>
                  </a:lnTo>
                  <a:lnTo>
                    <a:pt x="154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16" name="object 19"/>
          <p:cNvSpPr/>
          <p:nvPr/>
        </p:nvSpPr>
        <p:spPr>
          <a:xfrm>
            <a:off x="6455588" y="5189173"/>
            <a:ext cx="139984" cy="1377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20" name="object 20"/>
          <p:cNvGrpSpPr/>
          <p:nvPr/>
        </p:nvGrpSpPr>
        <p:grpSpPr>
          <a:xfrm>
            <a:off x="6365277" y="5344957"/>
            <a:ext cx="320607" cy="526069"/>
            <a:chOff x="0" y="-1"/>
            <a:chExt cx="320605" cy="526068"/>
          </a:xfrm>
        </p:grpSpPr>
        <p:sp>
          <p:nvSpPr>
            <p:cNvPr id="417" name="Shape"/>
            <p:cNvSpPr/>
            <p:nvPr/>
          </p:nvSpPr>
          <p:spPr>
            <a:xfrm>
              <a:off x="38036" y="86624"/>
              <a:ext cx="253588" cy="43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83" y="0"/>
                  </a:moveTo>
                  <a:lnTo>
                    <a:pt x="5631" y="0"/>
                  </a:lnTo>
                  <a:lnTo>
                    <a:pt x="5863" y="222"/>
                  </a:lnTo>
                  <a:lnTo>
                    <a:pt x="5863" y="532"/>
                  </a:lnTo>
                  <a:lnTo>
                    <a:pt x="4860" y="2617"/>
                  </a:lnTo>
                  <a:lnTo>
                    <a:pt x="3394" y="5544"/>
                  </a:lnTo>
                  <a:lnTo>
                    <a:pt x="1697" y="8427"/>
                  </a:lnTo>
                  <a:lnTo>
                    <a:pt x="154" y="10600"/>
                  </a:lnTo>
                  <a:lnTo>
                    <a:pt x="0" y="11044"/>
                  </a:lnTo>
                  <a:lnTo>
                    <a:pt x="540" y="11399"/>
                  </a:lnTo>
                  <a:lnTo>
                    <a:pt x="1466" y="11709"/>
                  </a:lnTo>
                  <a:lnTo>
                    <a:pt x="2931" y="11975"/>
                  </a:lnTo>
                  <a:lnTo>
                    <a:pt x="2546" y="15479"/>
                  </a:lnTo>
                  <a:lnTo>
                    <a:pt x="2469" y="18274"/>
                  </a:lnTo>
                  <a:lnTo>
                    <a:pt x="2469" y="18584"/>
                  </a:lnTo>
                  <a:lnTo>
                    <a:pt x="2854" y="20757"/>
                  </a:lnTo>
                  <a:lnTo>
                    <a:pt x="3703" y="21600"/>
                  </a:lnTo>
                  <a:lnTo>
                    <a:pt x="4860" y="20624"/>
                  </a:lnTo>
                  <a:lnTo>
                    <a:pt x="5940" y="18274"/>
                  </a:lnTo>
                  <a:lnTo>
                    <a:pt x="6943" y="15213"/>
                  </a:lnTo>
                  <a:lnTo>
                    <a:pt x="8100" y="12330"/>
                  </a:lnTo>
                  <a:lnTo>
                    <a:pt x="17974" y="12330"/>
                  </a:lnTo>
                  <a:lnTo>
                    <a:pt x="17897" y="12064"/>
                  </a:lnTo>
                  <a:lnTo>
                    <a:pt x="19671" y="11798"/>
                  </a:lnTo>
                  <a:lnTo>
                    <a:pt x="20983" y="11487"/>
                  </a:lnTo>
                  <a:lnTo>
                    <a:pt x="21600" y="11088"/>
                  </a:lnTo>
                  <a:lnTo>
                    <a:pt x="21523" y="10600"/>
                  </a:lnTo>
                  <a:lnTo>
                    <a:pt x="19749" y="8072"/>
                  </a:lnTo>
                  <a:lnTo>
                    <a:pt x="17820" y="4701"/>
                  </a:lnTo>
                  <a:lnTo>
                    <a:pt x="16277" y="1597"/>
                  </a:lnTo>
                  <a:lnTo>
                    <a:pt x="1558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18" name="Shape"/>
            <p:cNvSpPr/>
            <p:nvPr/>
          </p:nvSpPr>
          <p:spPr>
            <a:xfrm>
              <a:off x="-1" y="-2"/>
              <a:ext cx="292531" cy="184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03" y="0"/>
                  </a:moveTo>
                  <a:lnTo>
                    <a:pt x="11703" y="0"/>
                  </a:lnTo>
                  <a:lnTo>
                    <a:pt x="6687" y="2224"/>
                  </a:lnTo>
                  <a:lnTo>
                    <a:pt x="3076" y="7306"/>
                  </a:lnTo>
                  <a:lnTo>
                    <a:pt x="869" y="13447"/>
                  </a:lnTo>
                  <a:lnTo>
                    <a:pt x="0" y="18847"/>
                  </a:lnTo>
                  <a:lnTo>
                    <a:pt x="401" y="21600"/>
                  </a:lnTo>
                  <a:lnTo>
                    <a:pt x="1872" y="20224"/>
                  </a:lnTo>
                  <a:lnTo>
                    <a:pt x="3879" y="16306"/>
                  </a:lnTo>
                  <a:lnTo>
                    <a:pt x="5818" y="12071"/>
                  </a:lnTo>
                  <a:lnTo>
                    <a:pt x="7289" y="10165"/>
                  </a:lnTo>
                  <a:lnTo>
                    <a:pt x="21600" y="10165"/>
                  </a:lnTo>
                  <a:lnTo>
                    <a:pt x="20597" y="7306"/>
                  </a:lnTo>
                  <a:lnTo>
                    <a:pt x="16986" y="2224"/>
                  </a:lnTo>
                  <a:lnTo>
                    <a:pt x="119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19" name="Shape"/>
            <p:cNvSpPr/>
            <p:nvPr/>
          </p:nvSpPr>
          <p:spPr>
            <a:xfrm>
              <a:off x="220980" y="86624"/>
              <a:ext cx="99625" cy="97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13" y="0"/>
                  </a:moveTo>
                  <a:lnTo>
                    <a:pt x="0" y="0"/>
                  </a:lnTo>
                  <a:lnTo>
                    <a:pt x="4320" y="3600"/>
                  </a:lnTo>
                  <a:lnTo>
                    <a:pt x="10211" y="11600"/>
                  </a:lnTo>
                  <a:lnTo>
                    <a:pt x="15905" y="19000"/>
                  </a:lnTo>
                  <a:lnTo>
                    <a:pt x="20225" y="21600"/>
                  </a:lnTo>
                  <a:lnTo>
                    <a:pt x="21600" y="16400"/>
                  </a:lnTo>
                  <a:lnTo>
                    <a:pt x="19047" y="6200"/>
                  </a:lnTo>
                  <a:lnTo>
                    <a:pt x="1551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21" name="object 21"/>
          <p:cNvSpPr/>
          <p:nvPr/>
        </p:nvSpPr>
        <p:spPr>
          <a:xfrm>
            <a:off x="6193686" y="5473652"/>
            <a:ext cx="255130" cy="40188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422" name="object 22"/>
          <p:cNvSpPr/>
          <p:nvPr/>
        </p:nvSpPr>
        <p:spPr>
          <a:xfrm>
            <a:off x="6733293" y="5376567"/>
            <a:ext cx="119665" cy="11966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25" name="object 23"/>
          <p:cNvGrpSpPr/>
          <p:nvPr/>
        </p:nvGrpSpPr>
        <p:grpSpPr>
          <a:xfrm>
            <a:off x="6629434" y="5471394"/>
            <a:ext cx="318351" cy="406403"/>
            <a:chOff x="-1" y="0"/>
            <a:chExt cx="318350" cy="406402"/>
          </a:xfrm>
        </p:grpSpPr>
        <p:sp>
          <p:nvSpPr>
            <p:cNvPr id="423" name="Shape"/>
            <p:cNvSpPr/>
            <p:nvPr/>
          </p:nvSpPr>
          <p:spPr>
            <a:xfrm>
              <a:off x="-2" y="-1"/>
              <a:ext cx="302933" cy="40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82" y="1341"/>
                  </a:lnTo>
                  <a:lnTo>
                    <a:pt x="3169" y="2874"/>
                  </a:lnTo>
                  <a:lnTo>
                    <a:pt x="7760" y="5077"/>
                  </a:lnTo>
                  <a:lnTo>
                    <a:pt x="8019" y="5268"/>
                  </a:lnTo>
                  <a:lnTo>
                    <a:pt x="8084" y="5747"/>
                  </a:lnTo>
                  <a:lnTo>
                    <a:pt x="8019" y="6370"/>
                  </a:lnTo>
                  <a:lnTo>
                    <a:pt x="7631" y="8094"/>
                  </a:lnTo>
                  <a:lnTo>
                    <a:pt x="6920" y="10345"/>
                  </a:lnTo>
                  <a:lnTo>
                    <a:pt x="5950" y="12644"/>
                  </a:lnTo>
                  <a:lnTo>
                    <a:pt x="4786" y="14560"/>
                  </a:lnTo>
                  <a:lnTo>
                    <a:pt x="4527" y="15039"/>
                  </a:lnTo>
                  <a:lnTo>
                    <a:pt x="4721" y="15470"/>
                  </a:lnTo>
                  <a:lnTo>
                    <a:pt x="5303" y="15757"/>
                  </a:lnTo>
                  <a:lnTo>
                    <a:pt x="6144" y="15949"/>
                  </a:lnTo>
                  <a:lnTo>
                    <a:pt x="5896" y="18008"/>
                  </a:lnTo>
                  <a:lnTo>
                    <a:pt x="5885" y="19876"/>
                  </a:lnTo>
                  <a:lnTo>
                    <a:pt x="6144" y="21121"/>
                  </a:lnTo>
                  <a:lnTo>
                    <a:pt x="6726" y="21600"/>
                  </a:lnTo>
                  <a:lnTo>
                    <a:pt x="7566" y="21073"/>
                  </a:lnTo>
                  <a:lnTo>
                    <a:pt x="8213" y="19732"/>
                  </a:lnTo>
                  <a:lnTo>
                    <a:pt x="8925" y="18008"/>
                  </a:lnTo>
                  <a:lnTo>
                    <a:pt x="9636" y="16236"/>
                  </a:lnTo>
                  <a:lnTo>
                    <a:pt x="17202" y="16236"/>
                  </a:lnTo>
                  <a:lnTo>
                    <a:pt x="17138" y="15901"/>
                  </a:lnTo>
                  <a:lnTo>
                    <a:pt x="17914" y="15709"/>
                  </a:lnTo>
                  <a:lnTo>
                    <a:pt x="18431" y="15422"/>
                  </a:lnTo>
                  <a:lnTo>
                    <a:pt x="18625" y="15039"/>
                  </a:lnTo>
                  <a:lnTo>
                    <a:pt x="18366" y="14560"/>
                  </a:lnTo>
                  <a:lnTo>
                    <a:pt x="17073" y="12357"/>
                  </a:lnTo>
                  <a:lnTo>
                    <a:pt x="16038" y="9770"/>
                  </a:lnTo>
                  <a:lnTo>
                    <a:pt x="15392" y="7376"/>
                  </a:lnTo>
                  <a:lnTo>
                    <a:pt x="15004" y="5843"/>
                  </a:lnTo>
                  <a:lnTo>
                    <a:pt x="15068" y="5412"/>
                  </a:lnTo>
                  <a:lnTo>
                    <a:pt x="15198" y="5125"/>
                  </a:lnTo>
                  <a:lnTo>
                    <a:pt x="15521" y="5077"/>
                  </a:lnTo>
                  <a:lnTo>
                    <a:pt x="18819" y="4023"/>
                  </a:lnTo>
                  <a:lnTo>
                    <a:pt x="21277" y="2538"/>
                  </a:lnTo>
                  <a:lnTo>
                    <a:pt x="21600" y="2203"/>
                  </a:lnTo>
                  <a:lnTo>
                    <a:pt x="11317" y="2203"/>
                  </a:lnTo>
                  <a:lnTo>
                    <a:pt x="6273" y="1724"/>
                  </a:lnTo>
                  <a:lnTo>
                    <a:pt x="2910" y="814"/>
                  </a:lnTo>
                  <a:lnTo>
                    <a:pt x="905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24" name="Shape"/>
            <p:cNvSpPr/>
            <p:nvPr/>
          </p:nvSpPr>
          <p:spPr>
            <a:xfrm>
              <a:off x="165069" y="7207"/>
              <a:ext cx="153281" cy="34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11" y="1137"/>
                  </a:lnTo>
                  <a:lnTo>
                    <a:pt x="16104" y="9663"/>
                  </a:lnTo>
                  <a:lnTo>
                    <a:pt x="9586" y="18758"/>
                  </a:lnTo>
                  <a:lnTo>
                    <a:pt x="0" y="21600"/>
                  </a:lnTo>
                  <a:lnTo>
                    <a:pt x="19427" y="21600"/>
                  </a:lnTo>
                  <a:lnTo>
                    <a:pt x="21472" y="90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26" name="object 24"/>
          <p:cNvSpPr/>
          <p:nvPr/>
        </p:nvSpPr>
        <p:spPr>
          <a:xfrm>
            <a:off x="8006681" y="5180141"/>
            <a:ext cx="137727" cy="13546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30" name="object 25"/>
          <p:cNvGrpSpPr/>
          <p:nvPr/>
        </p:nvGrpSpPr>
        <p:grpSpPr>
          <a:xfrm>
            <a:off x="7918626" y="5333669"/>
            <a:ext cx="316093" cy="523809"/>
            <a:chOff x="0" y="-1"/>
            <a:chExt cx="316091" cy="523808"/>
          </a:xfrm>
        </p:grpSpPr>
        <p:sp>
          <p:nvSpPr>
            <p:cNvPr id="427" name="Shape"/>
            <p:cNvSpPr/>
            <p:nvPr/>
          </p:nvSpPr>
          <p:spPr>
            <a:xfrm>
              <a:off x="37930" y="86092"/>
              <a:ext cx="250164" cy="437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18" y="0"/>
                  </a:moveTo>
                  <a:lnTo>
                    <a:pt x="5614" y="0"/>
                  </a:lnTo>
                  <a:lnTo>
                    <a:pt x="5770" y="179"/>
                  </a:lnTo>
                  <a:lnTo>
                    <a:pt x="5848" y="537"/>
                  </a:lnTo>
                  <a:lnTo>
                    <a:pt x="4835" y="2594"/>
                  </a:lnTo>
                  <a:lnTo>
                    <a:pt x="3353" y="5501"/>
                  </a:lnTo>
                  <a:lnTo>
                    <a:pt x="1638" y="8452"/>
                  </a:lnTo>
                  <a:lnTo>
                    <a:pt x="78" y="10599"/>
                  </a:lnTo>
                  <a:lnTo>
                    <a:pt x="0" y="11001"/>
                  </a:lnTo>
                  <a:lnTo>
                    <a:pt x="468" y="11404"/>
                  </a:lnTo>
                  <a:lnTo>
                    <a:pt x="1482" y="11672"/>
                  </a:lnTo>
                  <a:lnTo>
                    <a:pt x="2885" y="11940"/>
                  </a:lnTo>
                  <a:lnTo>
                    <a:pt x="2495" y="15429"/>
                  </a:lnTo>
                  <a:lnTo>
                    <a:pt x="2417" y="18246"/>
                  </a:lnTo>
                  <a:lnTo>
                    <a:pt x="2417" y="18604"/>
                  </a:lnTo>
                  <a:lnTo>
                    <a:pt x="2807" y="20750"/>
                  </a:lnTo>
                  <a:lnTo>
                    <a:pt x="3665" y="21600"/>
                  </a:lnTo>
                  <a:lnTo>
                    <a:pt x="4835" y="20616"/>
                  </a:lnTo>
                  <a:lnTo>
                    <a:pt x="5848" y="18246"/>
                  </a:lnTo>
                  <a:lnTo>
                    <a:pt x="6940" y="15205"/>
                  </a:lnTo>
                  <a:lnTo>
                    <a:pt x="8032" y="12343"/>
                  </a:lnTo>
                  <a:lnTo>
                    <a:pt x="17935" y="12343"/>
                  </a:lnTo>
                  <a:lnTo>
                    <a:pt x="17935" y="12030"/>
                  </a:lnTo>
                  <a:lnTo>
                    <a:pt x="19651" y="11806"/>
                  </a:lnTo>
                  <a:lnTo>
                    <a:pt x="20976" y="11448"/>
                  </a:lnTo>
                  <a:lnTo>
                    <a:pt x="21600" y="11091"/>
                  </a:lnTo>
                  <a:lnTo>
                    <a:pt x="21522" y="10599"/>
                  </a:lnTo>
                  <a:lnTo>
                    <a:pt x="19729" y="8050"/>
                  </a:lnTo>
                  <a:lnTo>
                    <a:pt x="17779" y="4651"/>
                  </a:lnTo>
                  <a:lnTo>
                    <a:pt x="16297" y="1610"/>
                  </a:lnTo>
                  <a:lnTo>
                    <a:pt x="1551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28" name="Shape"/>
            <p:cNvSpPr/>
            <p:nvPr/>
          </p:nvSpPr>
          <p:spPr>
            <a:xfrm>
              <a:off x="-1" y="-2"/>
              <a:ext cx="288998" cy="183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47" y="0"/>
                  </a:moveTo>
                  <a:lnTo>
                    <a:pt x="11677" y="0"/>
                  </a:lnTo>
                  <a:lnTo>
                    <a:pt x="6683" y="2139"/>
                  </a:lnTo>
                  <a:lnTo>
                    <a:pt x="3038" y="7271"/>
                  </a:lnTo>
                  <a:lnTo>
                    <a:pt x="878" y="13473"/>
                  </a:lnTo>
                  <a:lnTo>
                    <a:pt x="0" y="18820"/>
                  </a:lnTo>
                  <a:lnTo>
                    <a:pt x="405" y="21600"/>
                  </a:lnTo>
                  <a:lnTo>
                    <a:pt x="1890" y="20210"/>
                  </a:lnTo>
                  <a:lnTo>
                    <a:pt x="3848" y="16253"/>
                  </a:lnTo>
                  <a:lnTo>
                    <a:pt x="5805" y="12083"/>
                  </a:lnTo>
                  <a:lnTo>
                    <a:pt x="7290" y="10158"/>
                  </a:lnTo>
                  <a:lnTo>
                    <a:pt x="21600" y="10158"/>
                  </a:lnTo>
                  <a:lnTo>
                    <a:pt x="20587" y="7271"/>
                  </a:lnTo>
                  <a:lnTo>
                    <a:pt x="16942" y="2139"/>
                  </a:lnTo>
                  <a:lnTo>
                    <a:pt x="1194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29" name="Shape"/>
            <p:cNvSpPr/>
            <p:nvPr/>
          </p:nvSpPr>
          <p:spPr>
            <a:xfrm>
              <a:off x="218552" y="86092"/>
              <a:ext cx="97540" cy="9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00" y="0"/>
                  </a:moveTo>
                  <a:lnTo>
                    <a:pt x="0" y="0"/>
                  </a:lnTo>
                  <a:lnTo>
                    <a:pt x="4400" y="3634"/>
                  </a:lnTo>
                  <a:lnTo>
                    <a:pt x="10200" y="11507"/>
                  </a:lnTo>
                  <a:lnTo>
                    <a:pt x="16000" y="18976"/>
                  </a:lnTo>
                  <a:lnTo>
                    <a:pt x="20400" y="21600"/>
                  </a:lnTo>
                  <a:lnTo>
                    <a:pt x="21600" y="16351"/>
                  </a:lnTo>
                  <a:lnTo>
                    <a:pt x="19000" y="6258"/>
                  </a:lnTo>
                  <a:lnTo>
                    <a:pt x="15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31" name="object 26"/>
          <p:cNvSpPr/>
          <p:nvPr/>
        </p:nvSpPr>
        <p:spPr>
          <a:xfrm>
            <a:off x="8230201" y="5116923"/>
            <a:ext cx="149015" cy="14901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36" name="object 27"/>
          <p:cNvGrpSpPr/>
          <p:nvPr/>
        </p:nvGrpSpPr>
        <p:grpSpPr>
          <a:xfrm>
            <a:off x="8130858" y="5288514"/>
            <a:ext cx="345441" cy="568964"/>
            <a:chOff x="0" y="0"/>
            <a:chExt cx="345439" cy="568963"/>
          </a:xfrm>
        </p:grpSpPr>
        <p:sp>
          <p:nvSpPr>
            <p:cNvPr id="432" name="Shape"/>
            <p:cNvSpPr/>
            <p:nvPr/>
          </p:nvSpPr>
          <p:spPr>
            <a:xfrm>
              <a:off x="72341" y="93923"/>
              <a:ext cx="191712" cy="475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7" y="0"/>
                  </a:moveTo>
                  <a:lnTo>
                    <a:pt x="3872" y="0"/>
                  </a:lnTo>
                  <a:lnTo>
                    <a:pt x="4891" y="452"/>
                  </a:lnTo>
                  <a:lnTo>
                    <a:pt x="4687" y="1602"/>
                  </a:lnTo>
                  <a:lnTo>
                    <a:pt x="2853" y="4805"/>
                  </a:lnTo>
                  <a:lnTo>
                    <a:pt x="1732" y="7597"/>
                  </a:lnTo>
                  <a:lnTo>
                    <a:pt x="815" y="11170"/>
                  </a:lnTo>
                  <a:lnTo>
                    <a:pt x="204" y="14906"/>
                  </a:lnTo>
                  <a:lnTo>
                    <a:pt x="0" y="18233"/>
                  </a:lnTo>
                  <a:lnTo>
                    <a:pt x="509" y="20656"/>
                  </a:lnTo>
                  <a:lnTo>
                    <a:pt x="1732" y="21600"/>
                  </a:lnTo>
                  <a:lnTo>
                    <a:pt x="4075" y="19834"/>
                  </a:lnTo>
                  <a:lnTo>
                    <a:pt x="6113" y="15892"/>
                  </a:lnTo>
                  <a:lnTo>
                    <a:pt x="8355" y="11868"/>
                  </a:lnTo>
                  <a:lnTo>
                    <a:pt x="11309" y="9938"/>
                  </a:lnTo>
                  <a:lnTo>
                    <a:pt x="21600" y="9938"/>
                  </a:lnTo>
                  <a:lnTo>
                    <a:pt x="20989" y="7597"/>
                  </a:lnTo>
                  <a:lnTo>
                    <a:pt x="19868" y="4805"/>
                  </a:lnTo>
                  <a:lnTo>
                    <a:pt x="18951" y="3162"/>
                  </a:lnTo>
                  <a:lnTo>
                    <a:pt x="18034" y="1602"/>
                  </a:lnTo>
                  <a:lnTo>
                    <a:pt x="17830" y="452"/>
                  </a:lnTo>
                  <a:lnTo>
                    <a:pt x="1874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33" name="Shape"/>
            <p:cNvSpPr/>
            <p:nvPr/>
          </p:nvSpPr>
          <p:spPr>
            <a:xfrm>
              <a:off x="172718" y="312476"/>
              <a:ext cx="100378" cy="256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54" y="0"/>
                  </a:moveTo>
                  <a:lnTo>
                    <a:pt x="0" y="0"/>
                  </a:lnTo>
                  <a:lnTo>
                    <a:pt x="5643" y="3575"/>
                  </a:lnTo>
                  <a:lnTo>
                    <a:pt x="10119" y="11028"/>
                  </a:lnTo>
                  <a:lnTo>
                    <a:pt x="14011" y="18330"/>
                  </a:lnTo>
                  <a:lnTo>
                    <a:pt x="18292" y="21600"/>
                  </a:lnTo>
                  <a:lnTo>
                    <a:pt x="20822" y="19851"/>
                  </a:lnTo>
                  <a:lnTo>
                    <a:pt x="21600" y="15363"/>
                  </a:lnTo>
                  <a:lnTo>
                    <a:pt x="21405" y="9203"/>
                  </a:lnTo>
                  <a:lnTo>
                    <a:pt x="20238" y="2282"/>
                  </a:lnTo>
                  <a:lnTo>
                    <a:pt x="1965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34" name="Shape"/>
            <p:cNvSpPr/>
            <p:nvPr/>
          </p:nvSpPr>
          <p:spPr>
            <a:xfrm>
              <a:off x="-1" y="-2"/>
              <a:ext cx="315598" cy="19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45" y="0"/>
                  </a:moveTo>
                  <a:lnTo>
                    <a:pt x="11759" y="0"/>
                  </a:lnTo>
                  <a:lnTo>
                    <a:pt x="6684" y="2160"/>
                  </a:lnTo>
                  <a:lnTo>
                    <a:pt x="3094" y="7265"/>
                  </a:lnTo>
                  <a:lnTo>
                    <a:pt x="866" y="13451"/>
                  </a:lnTo>
                  <a:lnTo>
                    <a:pt x="0" y="18851"/>
                  </a:lnTo>
                  <a:lnTo>
                    <a:pt x="433" y="21600"/>
                  </a:lnTo>
                  <a:lnTo>
                    <a:pt x="1919" y="20324"/>
                  </a:lnTo>
                  <a:lnTo>
                    <a:pt x="3899" y="16298"/>
                  </a:lnTo>
                  <a:lnTo>
                    <a:pt x="5818" y="12076"/>
                  </a:lnTo>
                  <a:lnTo>
                    <a:pt x="7303" y="10211"/>
                  </a:lnTo>
                  <a:lnTo>
                    <a:pt x="21600" y="10211"/>
                  </a:lnTo>
                  <a:lnTo>
                    <a:pt x="20610" y="7265"/>
                  </a:lnTo>
                  <a:lnTo>
                    <a:pt x="16958" y="2160"/>
                  </a:lnTo>
                  <a:lnTo>
                    <a:pt x="1194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35" name="Shape"/>
            <p:cNvSpPr/>
            <p:nvPr/>
          </p:nvSpPr>
          <p:spPr>
            <a:xfrm>
              <a:off x="238731" y="93923"/>
              <a:ext cx="106708" cy="104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9" y="0"/>
                  </a:moveTo>
                  <a:lnTo>
                    <a:pt x="0" y="0"/>
                  </a:lnTo>
                  <a:lnTo>
                    <a:pt x="4393" y="3538"/>
                  </a:lnTo>
                  <a:lnTo>
                    <a:pt x="10251" y="11545"/>
                  </a:lnTo>
                  <a:lnTo>
                    <a:pt x="16108" y="19179"/>
                  </a:lnTo>
                  <a:lnTo>
                    <a:pt x="20319" y="21600"/>
                  </a:lnTo>
                  <a:lnTo>
                    <a:pt x="21600" y="16386"/>
                  </a:lnTo>
                  <a:lnTo>
                    <a:pt x="19037" y="6145"/>
                  </a:lnTo>
                  <a:lnTo>
                    <a:pt x="1555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37" name="object 28"/>
          <p:cNvSpPr/>
          <p:nvPr/>
        </p:nvSpPr>
        <p:spPr>
          <a:xfrm>
            <a:off x="7740264" y="5453332"/>
            <a:ext cx="250614" cy="397371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438" name="object 29"/>
          <p:cNvSpPr/>
          <p:nvPr/>
        </p:nvSpPr>
        <p:spPr>
          <a:xfrm>
            <a:off x="8471783" y="5360764"/>
            <a:ext cx="119665" cy="11740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41" name="object 30"/>
          <p:cNvGrpSpPr/>
          <p:nvPr/>
        </p:nvGrpSpPr>
        <p:grpSpPr>
          <a:xfrm>
            <a:off x="8370183" y="5453331"/>
            <a:ext cx="313834" cy="404146"/>
            <a:chOff x="0" y="-1"/>
            <a:chExt cx="313832" cy="404144"/>
          </a:xfrm>
        </p:grpSpPr>
        <p:sp>
          <p:nvSpPr>
            <p:cNvPr id="439" name="Shape"/>
            <p:cNvSpPr/>
            <p:nvPr/>
          </p:nvSpPr>
          <p:spPr>
            <a:xfrm>
              <a:off x="0" y="-2"/>
              <a:ext cx="297601" cy="404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24" y="1305"/>
                  </a:lnTo>
                  <a:lnTo>
                    <a:pt x="3142" y="2899"/>
                  </a:lnTo>
                  <a:lnTo>
                    <a:pt x="6087" y="4252"/>
                  </a:lnTo>
                  <a:lnTo>
                    <a:pt x="7789" y="5074"/>
                  </a:lnTo>
                  <a:lnTo>
                    <a:pt x="7985" y="5267"/>
                  </a:lnTo>
                  <a:lnTo>
                    <a:pt x="8051" y="5702"/>
                  </a:lnTo>
                  <a:lnTo>
                    <a:pt x="7985" y="6330"/>
                  </a:lnTo>
                  <a:lnTo>
                    <a:pt x="7593" y="8070"/>
                  </a:lnTo>
                  <a:lnTo>
                    <a:pt x="6873" y="10293"/>
                  </a:lnTo>
                  <a:lnTo>
                    <a:pt x="5956" y="12612"/>
                  </a:lnTo>
                  <a:lnTo>
                    <a:pt x="4713" y="14545"/>
                  </a:lnTo>
                  <a:lnTo>
                    <a:pt x="4516" y="15028"/>
                  </a:lnTo>
                  <a:lnTo>
                    <a:pt x="4713" y="15463"/>
                  </a:lnTo>
                  <a:lnTo>
                    <a:pt x="5302" y="15753"/>
                  </a:lnTo>
                  <a:lnTo>
                    <a:pt x="6153" y="15946"/>
                  </a:lnTo>
                  <a:lnTo>
                    <a:pt x="5891" y="18121"/>
                  </a:lnTo>
                  <a:lnTo>
                    <a:pt x="5825" y="19909"/>
                  </a:lnTo>
                  <a:lnTo>
                    <a:pt x="6087" y="21117"/>
                  </a:lnTo>
                  <a:lnTo>
                    <a:pt x="6742" y="21600"/>
                  </a:lnTo>
                  <a:lnTo>
                    <a:pt x="7527" y="21068"/>
                  </a:lnTo>
                  <a:lnTo>
                    <a:pt x="8247" y="19764"/>
                  </a:lnTo>
                  <a:lnTo>
                    <a:pt x="8902" y="18024"/>
                  </a:lnTo>
                  <a:lnTo>
                    <a:pt x="9622" y="16236"/>
                  </a:lnTo>
                  <a:lnTo>
                    <a:pt x="17215" y="16236"/>
                  </a:lnTo>
                  <a:lnTo>
                    <a:pt x="17149" y="15898"/>
                  </a:lnTo>
                  <a:lnTo>
                    <a:pt x="17935" y="15705"/>
                  </a:lnTo>
                  <a:lnTo>
                    <a:pt x="18458" y="15415"/>
                  </a:lnTo>
                  <a:lnTo>
                    <a:pt x="18655" y="15028"/>
                  </a:lnTo>
                  <a:lnTo>
                    <a:pt x="18393" y="14545"/>
                  </a:lnTo>
                  <a:lnTo>
                    <a:pt x="17084" y="12370"/>
                  </a:lnTo>
                  <a:lnTo>
                    <a:pt x="16036" y="9761"/>
                  </a:lnTo>
                  <a:lnTo>
                    <a:pt x="15382" y="7345"/>
                  </a:lnTo>
                  <a:lnTo>
                    <a:pt x="14989" y="5847"/>
                  </a:lnTo>
                  <a:lnTo>
                    <a:pt x="15055" y="5412"/>
                  </a:lnTo>
                  <a:lnTo>
                    <a:pt x="15185" y="5122"/>
                  </a:lnTo>
                  <a:lnTo>
                    <a:pt x="15513" y="5074"/>
                  </a:lnTo>
                  <a:lnTo>
                    <a:pt x="18851" y="4011"/>
                  </a:lnTo>
                  <a:lnTo>
                    <a:pt x="21273" y="2561"/>
                  </a:lnTo>
                  <a:lnTo>
                    <a:pt x="21600" y="2223"/>
                  </a:lnTo>
                  <a:lnTo>
                    <a:pt x="11324" y="2223"/>
                  </a:lnTo>
                  <a:lnTo>
                    <a:pt x="6218" y="1740"/>
                  </a:lnTo>
                  <a:lnTo>
                    <a:pt x="2815" y="821"/>
                  </a:lnTo>
                  <a:lnTo>
                    <a:pt x="851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40" name="Shape"/>
            <p:cNvSpPr/>
            <p:nvPr/>
          </p:nvSpPr>
          <p:spPr>
            <a:xfrm>
              <a:off x="161424" y="6327"/>
              <a:ext cx="152409" cy="35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11" y="1662"/>
                  </a:lnTo>
                  <a:lnTo>
                    <a:pt x="15977" y="9969"/>
                  </a:lnTo>
                  <a:lnTo>
                    <a:pt x="9586" y="18277"/>
                  </a:lnTo>
                  <a:lnTo>
                    <a:pt x="0" y="21600"/>
                  </a:lnTo>
                  <a:lnTo>
                    <a:pt x="19300" y="21600"/>
                  </a:lnTo>
                  <a:lnTo>
                    <a:pt x="21345" y="941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42" name="object 151"/>
          <p:cNvSpPr/>
          <p:nvPr/>
        </p:nvSpPr>
        <p:spPr>
          <a:xfrm>
            <a:off x="9354575" y="5148532"/>
            <a:ext cx="146757" cy="14675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47" name="object 152"/>
          <p:cNvGrpSpPr/>
          <p:nvPr/>
        </p:nvGrpSpPr>
        <p:grpSpPr>
          <a:xfrm>
            <a:off x="9257490" y="5315608"/>
            <a:ext cx="340928" cy="562189"/>
            <a:chOff x="0" y="0"/>
            <a:chExt cx="340926" cy="562187"/>
          </a:xfrm>
        </p:grpSpPr>
        <p:sp>
          <p:nvSpPr>
            <p:cNvPr id="443" name="Shape"/>
            <p:cNvSpPr/>
            <p:nvPr/>
          </p:nvSpPr>
          <p:spPr>
            <a:xfrm>
              <a:off x="71440" y="92189"/>
              <a:ext cx="188100" cy="46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0"/>
                  </a:moveTo>
                  <a:lnTo>
                    <a:pt x="3842" y="0"/>
                  </a:lnTo>
                  <a:lnTo>
                    <a:pt x="4881" y="457"/>
                  </a:lnTo>
                  <a:lnTo>
                    <a:pt x="4569" y="1620"/>
                  </a:lnTo>
                  <a:lnTo>
                    <a:pt x="3738" y="3198"/>
                  </a:lnTo>
                  <a:lnTo>
                    <a:pt x="2804" y="4818"/>
                  </a:lnTo>
                  <a:lnTo>
                    <a:pt x="1454" y="8308"/>
                  </a:lnTo>
                  <a:lnTo>
                    <a:pt x="415" y="12669"/>
                  </a:lnTo>
                  <a:lnTo>
                    <a:pt x="0" y="16989"/>
                  </a:lnTo>
                  <a:lnTo>
                    <a:pt x="312" y="20312"/>
                  </a:lnTo>
                  <a:lnTo>
                    <a:pt x="1765" y="21600"/>
                  </a:lnTo>
                  <a:lnTo>
                    <a:pt x="4050" y="19814"/>
                  </a:lnTo>
                  <a:lnTo>
                    <a:pt x="6127" y="15909"/>
                  </a:lnTo>
                  <a:lnTo>
                    <a:pt x="8412" y="11880"/>
                  </a:lnTo>
                  <a:lnTo>
                    <a:pt x="11319" y="9969"/>
                  </a:lnTo>
                  <a:lnTo>
                    <a:pt x="21600" y="9969"/>
                  </a:lnTo>
                  <a:lnTo>
                    <a:pt x="21081" y="7643"/>
                  </a:lnTo>
                  <a:lnTo>
                    <a:pt x="19938" y="4818"/>
                  </a:lnTo>
                  <a:lnTo>
                    <a:pt x="19004" y="3198"/>
                  </a:lnTo>
                  <a:lnTo>
                    <a:pt x="18069" y="1620"/>
                  </a:lnTo>
                  <a:lnTo>
                    <a:pt x="17862" y="457"/>
                  </a:lnTo>
                  <a:lnTo>
                    <a:pt x="189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44" name="Shape"/>
            <p:cNvSpPr/>
            <p:nvPr/>
          </p:nvSpPr>
          <p:spPr>
            <a:xfrm>
              <a:off x="170010" y="309111"/>
              <a:ext cx="99477" cy="2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0"/>
                  </a:moveTo>
                  <a:lnTo>
                    <a:pt x="0" y="0"/>
                  </a:lnTo>
                  <a:lnTo>
                    <a:pt x="5695" y="3549"/>
                  </a:lnTo>
                  <a:lnTo>
                    <a:pt x="10015" y="11031"/>
                  </a:lnTo>
                  <a:lnTo>
                    <a:pt x="13942" y="18283"/>
                  </a:lnTo>
                  <a:lnTo>
                    <a:pt x="18262" y="21600"/>
                  </a:lnTo>
                  <a:lnTo>
                    <a:pt x="20815" y="19903"/>
                  </a:lnTo>
                  <a:lnTo>
                    <a:pt x="21600" y="15429"/>
                  </a:lnTo>
                  <a:lnTo>
                    <a:pt x="21404" y="9180"/>
                  </a:lnTo>
                  <a:lnTo>
                    <a:pt x="20225" y="2237"/>
                  </a:lnTo>
                  <a:lnTo>
                    <a:pt x="194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45" name="Shape"/>
            <p:cNvSpPr/>
            <p:nvPr/>
          </p:nvSpPr>
          <p:spPr>
            <a:xfrm>
              <a:off x="0" y="-1"/>
              <a:ext cx="311085" cy="19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0" y="0"/>
                  </a:moveTo>
                  <a:lnTo>
                    <a:pt x="11742" y="0"/>
                  </a:lnTo>
                  <a:lnTo>
                    <a:pt x="6656" y="2190"/>
                  </a:lnTo>
                  <a:lnTo>
                    <a:pt x="3077" y="7366"/>
                  </a:lnTo>
                  <a:lnTo>
                    <a:pt x="879" y="13537"/>
                  </a:lnTo>
                  <a:lnTo>
                    <a:pt x="0" y="18912"/>
                  </a:lnTo>
                  <a:lnTo>
                    <a:pt x="377" y="21600"/>
                  </a:lnTo>
                  <a:lnTo>
                    <a:pt x="1884" y="20306"/>
                  </a:lnTo>
                  <a:lnTo>
                    <a:pt x="3830" y="16324"/>
                  </a:lnTo>
                  <a:lnTo>
                    <a:pt x="5840" y="12144"/>
                  </a:lnTo>
                  <a:lnTo>
                    <a:pt x="7284" y="10153"/>
                  </a:lnTo>
                  <a:lnTo>
                    <a:pt x="21600" y="10153"/>
                  </a:lnTo>
                  <a:lnTo>
                    <a:pt x="20595" y="7366"/>
                  </a:lnTo>
                  <a:lnTo>
                    <a:pt x="17016" y="2190"/>
                  </a:lnTo>
                  <a:lnTo>
                    <a:pt x="1193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46" name="Shape"/>
            <p:cNvSpPr/>
            <p:nvPr/>
          </p:nvSpPr>
          <p:spPr>
            <a:xfrm>
              <a:off x="236025" y="92189"/>
              <a:ext cx="104902" cy="103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55" y="0"/>
                  </a:moveTo>
                  <a:lnTo>
                    <a:pt x="0" y="0"/>
                  </a:lnTo>
                  <a:lnTo>
                    <a:pt x="4283" y="3757"/>
                  </a:lnTo>
                  <a:lnTo>
                    <a:pt x="10055" y="11645"/>
                  </a:lnTo>
                  <a:lnTo>
                    <a:pt x="16014" y="19158"/>
                  </a:lnTo>
                  <a:lnTo>
                    <a:pt x="20297" y="21600"/>
                  </a:lnTo>
                  <a:lnTo>
                    <a:pt x="21600" y="16529"/>
                  </a:lnTo>
                  <a:lnTo>
                    <a:pt x="18993" y="6386"/>
                  </a:lnTo>
                  <a:lnTo>
                    <a:pt x="1545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48" name="object 153"/>
          <p:cNvSpPr/>
          <p:nvPr/>
        </p:nvSpPr>
        <p:spPr>
          <a:xfrm>
            <a:off x="9925792" y="5157562"/>
            <a:ext cx="144500" cy="1445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54" name="object 154"/>
          <p:cNvGrpSpPr/>
          <p:nvPr/>
        </p:nvGrpSpPr>
        <p:grpSpPr>
          <a:xfrm>
            <a:off x="9830966" y="5320123"/>
            <a:ext cx="304806" cy="557675"/>
            <a:chOff x="0" y="0"/>
            <a:chExt cx="304805" cy="557673"/>
          </a:xfrm>
        </p:grpSpPr>
        <p:sp>
          <p:nvSpPr>
            <p:cNvPr id="449" name="Shape"/>
            <p:cNvSpPr/>
            <p:nvPr/>
          </p:nvSpPr>
          <p:spPr>
            <a:xfrm>
              <a:off x="39561" y="93247"/>
              <a:ext cx="265245" cy="46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0" y="0"/>
                  </a:moveTo>
                  <a:lnTo>
                    <a:pt x="5565" y="0"/>
                  </a:lnTo>
                  <a:lnTo>
                    <a:pt x="5784" y="211"/>
                  </a:lnTo>
                  <a:lnTo>
                    <a:pt x="5858" y="505"/>
                  </a:lnTo>
                  <a:lnTo>
                    <a:pt x="4833" y="2611"/>
                  </a:lnTo>
                  <a:lnTo>
                    <a:pt x="3368" y="5516"/>
                  </a:lnTo>
                  <a:lnTo>
                    <a:pt x="1684" y="8463"/>
                  </a:lnTo>
                  <a:lnTo>
                    <a:pt x="73" y="10611"/>
                  </a:lnTo>
                  <a:lnTo>
                    <a:pt x="0" y="11032"/>
                  </a:lnTo>
                  <a:lnTo>
                    <a:pt x="439" y="11411"/>
                  </a:lnTo>
                  <a:lnTo>
                    <a:pt x="1464" y="11705"/>
                  </a:lnTo>
                  <a:lnTo>
                    <a:pt x="2856" y="11958"/>
                  </a:lnTo>
                  <a:lnTo>
                    <a:pt x="2489" y="15453"/>
                  </a:lnTo>
                  <a:lnTo>
                    <a:pt x="2416" y="18274"/>
                  </a:lnTo>
                  <a:lnTo>
                    <a:pt x="2416" y="18611"/>
                  </a:lnTo>
                  <a:lnTo>
                    <a:pt x="2782" y="20758"/>
                  </a:lnTo>
                  <a:lnTo>
                    <a:pt x="3661" y="21600"/>
                  </a:lnTo>
                  <a:lnTo>
                    <a:pt x="4833" y="20632"/>
                  </a:lnTo>
                  <a:lnTo>
                    <a:pt x="5858" y="18274"/>
                  </a:lnTo>
                  <a:lnTo>
                    <a:pt x="6883" y="15242"/>
                  </a:lnTo>
                  <a:lnTo>
                    <a:pt x="8054" y="12337"/>
                  </a:lnTo>
                  <a:lnTo>
                    <a:pt x="17866" y="12337"/>
                  </a:lnTo>
                  <a:lnTo>
                    <a:pt x="17866" y="12042"/>
                  </a:lnTo>
                  <a:lnTo>
                    <a:pt x="19623" y="11789"/>
                  </a:lnTo>
                  <a:lnTo>
                    <a:pt x="20941" y="11453"/>
                  </a:lnTo>
                  <a:lnTo>
                    <a:pt x="21600" y="11074"/>
                  </a:lnTo>
                  <a:lnTo>
                    <a:pt x="21527" y="10611"/>
                  </a:lnTo>
                  <a:lnTo>
                    <a:pt x="20282" y="9221"/>
                  </a:lnTo>
                  <a:lnTo>
                    <a:pt x="19403" y="7663"/>
                  </a:lnTo>
                  <a:lnTo>
                    <a:pt x="18818" y="6274"/>
                  </a:lnTo>
                  <a:lnTo>
                    <a:pt x="14278" y="6274"/>
                  </a:lnTo>
                  <a:lnTo>
                    <a:pt x="12960" y="6147"/>
                  </a:lnTo>
                  <a:lnTo>
                    <a:pt x="11715" y="5768"/>
                  </a:lnTo>
                  <a:lnTo>
                    <a:pt x="10617" y="5221"/>
                  </a:lnTo>
                  <a:lnTo>
                    <a:pt x="10544" y="5179"/>
                  </a:lnTo>
                  <a:lnTo>
                    <a:pt x="10544" y="5137"/>
                  </a:lnTo>
                  <a:lnTo>
                    <a:pt x="10471" y="5095"/>
                  </a:lnTo>
                  <a:lnTo>
                    <a:pt x="10983" y="4716"/>
                  </a:lnTo>
                  <a:lnTo>
                    <a:pt x="9958" y="4716"/>
                  </a:lnTo>
                  <a:lnTo>
                    <a:pt x="9665" y="4505"/>
                  </a:lnTo>
                  <a:lnTo>
                    <a:pt x="9445" y="4253"/>
                  </a:lnTo>
                  <a:lnTo>
                    <a:pt x="9226" y="3958"/>
                  </a:lnTo>
                  <a:lnTo>
                    <a:pt x="8713" y="2653"/>
                  </a:lnTo>
                  <a:lnTo>
                    <a:pt x="8860" y="1474"/>
                  </a:lnTo>
                  <a:lnTo>
                    <a:pt x="9738" y="505"/>
                  </a:lnTo>
                  <a:lnTo>
                    <a:pt x="1091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50" name="Shape"/>
            <p:cNvSpPr/>
            <p:nvPr/>
          </p:nvSpPr>
          <p:spPr>
            <a:xfrm>
              <a:off x="-1" y="0"/>
              <a:ext cx="196911" cy="19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25" y="0"/>
                  </a:moveTo>
                  <a:lnTo>
                    <a:pt x="19529" y="0"/>
                  </a:lnTo>
                  <a:lnTo>
                    <a:pt x="11540" y="2200"/>
                  </a:lnTo>
                  <a:lnTo>
                    <a:pt x="5622" y="7300"/>
                  </a:lnTo>
                  <a:lnTo>
                    <a:pt x="1775" y="13500"/>
                  </a:lnTo>
                  <a:lnTo>
                    <a:pt x="0" y="18900"/>
                  </a:lnTo>
                  <a:lnTo>
                    <a:pt x="592" y="21600"/>
                  </a:lnTo>
                  <a:lnTo>
                    <a:pt x="2860" y="20300"/>
                  </a:lnTo>
                  <a:lnTo>
                    <a:pt x="5918" y="16400"/>
                  </a:lnTo>
                  <a:lnTo>
                    <a:pt x="8975" y="12200"/>
                  </a:lnTo>
                  <a:lnTo>
                    <a:pt x="11244" y="10300"/>
                  </a:lnTo>
                  <a:lnTo>
                    <a:pt x="19036" y="10300"/>
                  </a:lnTo>
                  <a:lnTo>
                    <a:pt x="19332" y="10000"/>
                  </a:lnTo>
                  <a:lnTo>
                    <a:pt x="20416" y="9600"/>
                  </a:lnTo>
                  <a:lnTo>
                    <a:pt x="17458" y="9600"/>
                  </a:lnTo>
                  <a:lnTo>
                    <a:pt x="15978" y="9300"/>
                  </a:lnTo>
                  <a:lnTo>
                    <a:pt x="14696" y="8400"/>
                  </a:lnTo>
                  <a:lnTo>
                    <a:pt x="13808" y="7000"/>
                  </a:lnTo>
                  <a:lnTo>
                    <a:pt x="13512" y="5400"/>
                  </a:lnTo>
                  <a:lnTo>
                    <a:pt x="13808" y="3900"/>
                  </a:lnTo>
                  <a:lnTo>
                    <a:pt x="14696" y="2600"/>
                  </a:lnTo>
                  <a:lnTo>
                    <a:pt x="16077" y="1700"/>
                  </a:lnTo>
                  <a:lnTo>
                    <a:pt x="17655" y="1400"/>
                  </a:lnTo>
                  <a:lnTo>
                    <a:pt x="21600" y="1400"/>
                  </a:lnTo>
                  <a:lnTo>
                    <a:pt x="21600" y="200"/>
                  </a:lnTo>
                  <a:lnTo>
                    <a:pt x="1982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51" name="Shape"/>
            <p:cNvSpPr/>
            <p:nvPr/>
          </p:nvSpPr>
          <p:spPr>
            <a:xfrm>
              <a:off x="161842" y="3621"/>
              <a:ext cx="110595" cy="191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2" y="0"/>
                  </a:moveTo>
                  <a:lnTo>
                    <a:pt x="8780" y="0"/>
                  </a:lnTo>
                  <a:lnTo>
                    <a:pt x="8780" y="9827"/>
                  </a:lnTo>
                  <a:lnTo>
                    <a:pt x="7902" y="13001"/>
                  </a:lnTo>
                  <a:lnTo>
                    <a:pt x="5971" y="16072"/>
                  </a:lnTo>
                  <a:lnTo>
                    <a:pt x="3161" y="18938"/>
                  </a:lnTo>
                  <a:lnTo>
                    <a:pt x="0" y="21600"/>
                  </a:lnTo>
                  <a:lnTo>
                    <a:pt x="2459" y="21600"/>
                  </a:lnTo>
                  <a:lnTo>
                    <a:pt x="4741" y="19757"/>
                  </a:lnTo>
                  <a:lnTo>
                    <a:pt x="7551" y="16789"/>
                  </a:lnTo>
                  <a:lnTo>
                    <a:pt x="9659" y="13615"/>
                  </a:lnTo>
                  <a:lnTo>
                    <a:pt x="10888" y="10237"/>
                  </a:lnTo>
                  <a:lnTo>
                    <a:pt x="16683" y="10237"/>
                  </a:lnTo>
                  <a:lnTo>
                    <a:pt x="21249" y="2969"/>
                  </a:lnTo>
                  <a:lnTo>
                    <a:pt x="21249" y="2866"/>
                  </a:lnTo>
                  <a:lnTo>
                    <a:pt x="21424" y="2662"/>
                  </a:lnTo>
                  <a:lnTo>
                    <a:pt x="21600" y="2559"/>
                  </a:lnTo>
                  <a:lnTo>
                    <a:pt x="18263" y="1638"/>
                  </a:lnTo>
                  <a:lnTo>
                    <a:pt x="14049" y="717"/>
                  </a:lnTo>
                  <a:lnTo>
                    <a:pt x="913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52" name="Shape"/>
            <p:cNvSpPr/>
            <p:nvPr/>
          </p:nvSpPr>
          <p:spPr>
            <a:xfrm>
              <a:off x="216689" y="38023"/>
              <a:ext cx="81822" cy="149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40" y="0"/>
                  </a:moveTo>
                  <a:lnTo>
                    <a:pt x="16615" y="2487"/>
                  </a:lnTo>
                  <a:lnTo>
                    <a:pt x="14716" y="4975"/>
                  </a:lnTo>
                  <a:lnTo>
                    <a:pt x="12343" y="7331"/>
                  </a:lnTo>
                  <a:lnTo>
                    <a:pt x="9969" y="9425"/>
                  </a:lnTo>
                  <a:lnTo>
                    <a:pt x="7358" y="11782"/>
                  </a:lnTo>
                  <a:lnTo>
                    <a:pt x="3560" y="15185"/>
                  </a:lnTo>
                  <a:lnTo>
                    <a:pt x="475" y="18851"/>
                  </a:lnTo>
                  <a:lnTo>
                    <a:pt x="0" y="21469"/>
                  </a:lnTo>
                  <a:lnTo>
                    <a:pt x="2611" y="21600"/>
                  </a:lnTo>
                  <a:lnTo>
                    <a:pt x="14954" y="16495"/>
                  </a:lnTo>
                  <a:lnTo>
                    <a:pt x="21600" y="6545"/>
                  </a:lnTo>
                  <a:lnTo>
                    <a:pt x="20888" y="3011"/>
                  </a:lnTo>
                  <a:lnTo>
                    <a:pt x="180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53" name="Shape"/>
            <p:cNvSpPr/>
            <p:nvPr/>
          </p:nvSpPr>
          <p:spPr>
            <a:xfrm>
              <a:off x="159145" y="1810"/>
              <a:ext cx="47656" cy="88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7" y="0"/>
                  </a:moveTo>
                  <a:lnTo>
                    <a:pt x="15894" y="15208"/>
                  </a:lnTo>
                  <a:lnTo>
                    <a:pt x="0" y="20718"/>
                  </a:lnTo>
                  <a:lnTo>
                    <a:pt x="17117" y="20718"/>
                  </a:lnTo>
                  <a:lnTo>
                    <a:pt x="21600" y="21600"/>
                  </a:lnTo>
                  <a:lnTo>
                    <a:pt x="21600" y="441"/>
                  </a:lnTo>
                  <a:lnTo>
                    <a:pt x="1711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55" name="object 155"/>
          <p:cNvSpPr/>
          <p:nvPr/>
        </p:nvSpPr>
        <p:spPr>
          <a:xfrm>
            <a:off x="9584867" y="5482683"/>
            <a:ext cx="252873" cy="404144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456" name="object 156"/>
          <p:cNvSpPr/>
          <p:nvPr/>
        </p:nvSpPr>
        <p:spPr>
          <a:xfrm>
            <a:off x="10232849" y="5394629"/>
            <a:ext cx="119665" cy="119665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 sz="25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grpSp>
        <p:nvGrpSpPr>
          <p:cNvPr id="459" name="object 157"/>
          <p:cNvGrpSpPr/>
          <p:nvPr/>
        </p:nvGrpSpPr>
        <p:grpSpPr>
          <a:xfrm>
            <a:off x="10131250" y="5489456"/>
            <a:ext cx="316092" cy="404145"/>
            <a:chOff x="0" y="-1"/>
            <a:chExt cx="316090" cy="404144"/>
          </a:xfrm>
        </p:grpSpPr>
        <p:sp>
          <p:nvSpPr>
            <p:cNvPr id="457" name="Shape"/>
            <p:cNvSpPr/>
            <p:nvPr/>
          </p:nvSpPr>
          <p:spPr>
            <a:xfrm>
              <a:off x="0" y="-2"/>
              <a:ext cx="300652" cy="404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87" y="1353"/>
                  </a:lnTo>
                  <a:lnTo>
                    <a:pt x="3132" y="2899"/>
                  </a:lnTo>
                  <a:lnTo>
                    <a:pt x="7766" y="5122"/>
                  </a:lnTo>
                  <a:lnTo>
                    <a:pt x="7961" y="5267"/>
                  </a:lnTo>
                  <a:lnTo>
                    <a:pt x="8027" y="5750"/>
                  </a:lnTo>
                  <a:lnTo>
                    <a:pt x="8027" y="6378"/>
                  </a:lnTo>
                  <a:lnTo>
                    <a:pt x="7570" y="8118"/>
                  </a:lnTo>
                  <a:lnTo>
                    <a:pt x="6917" y="10341"/>
                  </a:lnTo>
                  <a:lnTo>
                    <a:pt x="5938" y="12660"/>
                  </a:lnTo>
                  <a:lnTo>
                    <a:pt x="4764" y="14593"/>
                  </a:lnTo>
                  <a:lnTo>
                    <a:pt x="4503" y="15076"/>
                  </a:lnTo>
                  <a:lnTo>
                    <a:pt x="4764" y="15463"/>
                  </a:lnTo>
                  <a:lnTo>
                    <a:pt x="5286" y="15753"/>
                  </a:lnTo>
                  <a:lnTo>
                    <a:pt x="6134" y="15995"/>
                  </a:lnTo>
                  <a:lnTo>
                    <a:pt x="5885" y="18024"/>
                  </a:lnTo>
                  <a:lnTo>
                    <a:pt x="5873" y="19909"/>
                  </a:lnTo>
                  <a:lnTo>
                    <a:pt x="6134" y="21165"/>
                  </a:lnTo>
                  <a:lnTo>
                    <a:pt x="6721" y="21600"/>
                  </a:lnTo>
                  <a:lnTo>
                    <a:pt x="7505" y="21117"/>
                  </a:lnTo>
                  <a:lnTo>
                    <a:pt x="8222" y="19764"/>
                  </a:lnTo>
                  <a:lnTo>
                    <a:pt x="9658" y="16285"/>
                  </a:lnTo>
                  <a:lnTo>
                    <a:pt x="17163" y="16285"/>
                  </a:lnTo>
                  <a:lnTo>
                    <a:pt x="17163" y="15946"/>
                  </a:lnTo>
                  <a:lnTo>
                    <a:pt x="17946" y="15753"/>
                  </a:lnTo>
                  <a:lnTo>
                    <a:pt x="18402" y="15463"/>
                  </a:lnTo>
                  <a:lnTo>
                    <a:pt x="18598" y="15076"/>
                  </a:lnTo>
                  <a:lnTo>
                    <a:pt x="18402" y="14593"/>
                  </a:lnTo>
                  <a:lnTo>
                    <a:pt x="17032" y="12419"/>
                  </a:lnTo>
                  <a:lnTo>
                    <a:pt x="16053" y="9761"/>
                  </a:lnTo>
                  <a:lnTo>
                    <a:pt x="15335" y="7393"/>
                  </a:lnTo>
                  <a:lnTo>
                    <a:pt x="15009" y="5895"/>
                  </a:lnTo>
                  <a:lnTo>
                    <a:pt x="15009" y="5460"/>
                  </a:lnTo>
                  <a:lnTo>
                    <a:pt x="15140" y="5170"/>
                  </a:lnTo>
                  <a:lnTo>
                    <a:pt x="18859" y="4059"/>
                  </a:lnTo>
                  <a:lnTo>
                    <a:pt x="21274" y="2561"/>
                  </a:lnTo>
                  <a:lnTo>
                    <a:pt x="21600" y="2223"/>
                  </a:lnTo>
                  <a:lnTo>
                    <a:pt x="11289" y="2223"/>
                  </a:lnTo>
                  <a:lnTo>
                    <a:pt x="6265" y="1740"/>
                  </a:lnTo>
                  <a:lnTo>
                    <a:pt x="2871" y="870"/>
                  </a:lnTo>
                  <a:lnTo>
                    <a:pt x="914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458" name="Shape"/>
            <p:cNvSpPr/>
            <p:nvPr/>
          </p:nvSpPr>
          <p:spPr>
            <a:xfrm>
              <a:off x="163496" y="7231"/>
              <a:ext cx="152596" cy="3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00" y="1705"/>
                  </a:lnTo>
                  <a:lnTo>
                    <a:pt x="16072" y="9663"/>
                  </a:lnTo>
                  <a:lnTo>
                    <a:pt x="9643" y="18758"/>
                  </a:lnTo>
                  <a:lnTo>
                    <a:pt x="0" y="21600"/>
                  </a:lnTo>
                  <a:lnTo>
                    <a:pt x="19414" y="21600"/>
                  </a:lnTo>
                  <a:lnTo>
                    <a:pt x="21343" y="966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5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sp>
        <p:nvSpPr>
          <p:cNvPr id="460" name="object 167"/>
          <p:cNvSpPr txBox="1"/>
          <p:nvPr/>
        </p:nvSpPr>
        <p:spPr>
          <a:xfrm>
            <a:off x="2764835" y="6135181"/>
            <a:ext cx="78951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18062"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159" dirty="0"/>
              <a:t> </a:t>
            </a:r>
            <a:r>
              <a:rPr spc="52" dirty="0"/>
              <a:t>Adult</a:t>
            </a:r>
          </a:p>
        </p:txBody>
      </p:sp>
      <p:sp>
        <p:nvSpPr>
          <p:cNvPr id="461" name="object 168"/>
          <p:cNvSpPr txBox="1"/>
          <p:nvPr/>
        </p:nvSpPr>
        <p:spPr>
          <a:xfrm>
            <a:off x="4136850" y="6135181"/>
            <a:ext cx="133434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24383"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 </a:t>
            </a:r>
            <a:r>
              <a:rPr spc="52" dirty="0"/>
              <a:t>Adult</a:t>
            </a:r>
            <a:r>
              <a:rPr spc="-296" dirty="0"/>
              <a:t> </a:t>
            </a:r>
            <a:r>
              <a:rPr spc="61" dirty="0"/>
              <a:t>+</a:t>
            </a:r>
          </a:p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98" dirty="0"/>
              <a:t> </a:t>
            </a:r>
            <a:r>
              <a:rPr spc="61" dirty="0"/>
              <a:t>Preschooler</a:t>
            </a:r>
          </a:p>
        </p:txBody>
      </p:sp>
      <p:sp>
        <p:nvSpPr>
          <p:cNvPr id="462" name="object 169"/>
          <p:cNvSpPr txBox="1"/>
          <p:nvPr/>
        </p:nvSpPr>
        <p:spPr>
          <a:xfrm>
            <a:off x="5785042" y="6135181"/>
            <a:ext cx="150818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 </a:t>
            </a:r>
            <a:r>
              <a:rPr spc="52" dirty="0"/>
              <a:t>Adult</a:t>
            </a:r>
            <a:r>
              <a:rPr spc="-114" dirty="0"/>
              <a:t> </a:t>
            </a:r>
            <a:r>
              <a:rPr spc="61" dirty="0"/>
              <a:t>+</a:t>
            </a:r>
          </a:p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68" dirty="0"/>
              <a:t> </a:t>
            </a:r>
            <a:r>
              <a:rPr dirty="0"/>
              <a:t>Preschooler +</a:t>
            </a:r>
          </a:p>
          <a:p>
            <a:pPr>
              <a:defRPr sz="1500" spc="83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152" dirty="0"/>
              <a:t> </a:t>
            </a:r>
            <a:r>
              <a:rPr spc="61" dirty="0"/>
              <a:t>School-age</a:t>
            </a:r>
          </a:p>
        </p:txBody>
      </p:sp>
      <p:sp>
        <p:nvSpPr>
          <p:cNvPr id="463" name="object 170"/>
          <p:cNvSpPr txBox="1"/>
          <p:nvPr/>
        </p:nvSpPr>
        <p:spPr>
          <a:xfrm>
            <a:off x="7466791" y="6135181"/>
            <a:ext cx="14969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 spc="83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2 </a:t>
            </a:r>
            <a:r>
              <a:rPr spc="52" dirty="0"/>
              <a:t>Adults</a:t>
            </a:r>
            <a:r>
              <a:rPr spc="-234" dirty="0"/>
              <a:t> </a:t>
            </a:r>
            <a:r>
              <a:rPr spc="61" dirty="0"/>
              <a:t>+</a:t>
            </a:r>
          </a:p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68" dirty="0"/>
              <a:t> </a:t>
            </a:r>
            <a:r>
              <a:rPr dirty="0"/>
              <a:t>Preschooler +</a:t>
            </a:r>
          </a:p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122" dirty="0"/>
              <a:t> </a:t>
            </a:r>
            <a:r>
              <a:rPr spc="61" dirty="0"/>
              <a:t>School-age</a:t>
            </a:r>
          </a:p>
        </p:txBody>
      </p:sp>
      <p:sp>
        <p:nvSpPr>
          <p:cNvPr id="464" name="object 171"/>
          <p:cNvSpPr txBox="1"/>
          <p:nvPr/>
        </p:nvSpPr>
        <p:spPr>
          <a:xfrm>
            <a:off x="9026349" y="6101315"/>
            <a:ext cx="1589776" cy="866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2 </a:t>
            </a:r>
            <a:r>
              <a:rPr spc="52" dirty="0"/>
              <a:t>Adults</a:t>
            </a:r>
            <a:r>
              <a:rPr spc="-114" dirty="0"/>
              <a:t> </a:t>
            </a:r>
            <a:r>
              <a:rPr spc="61" dirty="0"/>
              <a:t>+</a:t>
            </a:r>
          </a:p>
          <a:p>
            <a:pPr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 </a:t>
            </a:r>
            <a:r>
              <a:rPr spc="52" dirty="0"/>
              <a:t>Infant</a:t>
            </a:r>
            <a:r>
              <a:rPr spc="-137" dirty="0"/>
              <a:t> </a:t>
            </a:r>
            <a:r>
              <a:rPr spc="61" dirty="0"/>
              <a:t>+</a:t>
            </a:r>
          </a:p>
          <a:p>
            <a:pPr>
              <a:lnSpc>
                <a:spcPts val="1600"/>
              </a:lnSpc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 </a:t>
            </a:r>
            <a:r>
              <a:rPr spc="61" dirty="0"/>
              <a:t>Preschooler</a:t>
            </a:r>
            <a:r>
              <a:rPr spc="-137" dirty="0"/>
              <a:t> </a:t>
            </a:r>
            <a:r>
              <a:rPr spc="61" dirty="0"/>
              <a:t>+</a:t>
            </a:r>
          </a:p>
          <a:p>
            <a:pPr>
              <a:lnSpc>
                <a:spcPts val="1600"/>
              </a:lnSpc>
              <a:defRPr sz="1500" spc="68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</a:t>
            </a:r>
            <a:r>
              <a:rPr spc="-122" dirty="0"/>
              <a:t> </a:t>
            </a:r>
            <a:r>
              <a:rPr spc="61" dirty="0"/>
              <a:t>School-age</a:t>
            </a:r>
          </a:p>
        </p:txBody>
      </p:sp>
      <p:sp>
        <p:nvSpPr>
          <p:cNvPr id="465" name="object 173"/>
          <p:cNvSpPr txBox="1"/>
          <p:nvPr/>
        </p:nvSpPr>
        <p:spPr>
          <a:xfrm>
            <a:off x="9054571" y="4219739"/>
            <a:ext cx="128919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329630">
              <a:defRPr sz="2000" b="1" spc="13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$16.69</a:t>
            </a:r>
            <a:r>
              <a:rPr b="0" spc="0" dirty="0">
                <a:solidFill>
                  <a:srgbClr val="000000"/>
                </a:solidFill>
              </a:rPr>
              <a:t> </a:t>
            </a:r>
            <a:r>
              <a:rPr sz="1500" spc="11" dirty="0"/>
              <a:t>(per</a:t>
            </a:r>
            <a:r>
              <a:rPr sz="1500" spc="-153" dirty="0"/>
              <a:t> </a:t>
            </a:r>
            <a:r>
              <a:rPr sz="1500" spc="23" dirty="0"/>
              <a:t>adult)</a:t>
            </a:r>
          </a:p>
        </p:txBody>
      </p:sp>
      <p:sp>
        <p:nvSpPr>
          <p:cNvPr id="466" name="object 174"/>
          <p:cNvSpPr txBox="1"/>
          <p:nvPr/>
        </p:nvSpPr>
        <p:spPr>
          <a:xfrm>
            <a:off x="7419376" y="4558687"/>
            <a:ext cx="128693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indent="283572">
              <a:defRPr sz="2000" b="1" spc="13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$12.75</a:t>
            </a:r>
          </a:p>
          <a:p>
            <a:pPr indent="337756">
              <a:defRPr sz="1500" b="1" spc="1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(per</a:t>
            </a:r>
            <a:r>
              <a:rPr spc="-153" dirty="0"/>
              <a:t> </a:t>
            </a:r>
            <a:r>
              <a:rPr spc="23" dirty="0"/>
              <a:t>adult)</a:t>
            </a:r>
          </a:p>
        </p:txBody>
      </p:sp>
      <p:sp>
        <p:nvSpPr>
          <p:cNvPr id="467" name="object 175"/>
          <p:cNvSpPr txBox="1"/>
          <p:nvPr/>
        </p:nvSpPr>
        <p:spPr>
          <a:xfrm>
            <a:off x="5792938" y="3764921"/>
            <a:ext cx="128919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275445">
              <a:spcBef>
                <a:spcPts val="100"/>
              </a:spcBef>
              <a:defRPr sz="2000" b="1" spc="13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$22.29</a:t>
            </a:r>
          </a:p>
        </p:txBody>
      </p:sp>
      <p:sp>
        <p:nvSpPr>
          <p:cNvPr id="468" name="object 176"/>
          <p:cNvSpPr txBox="1"/>
          <p:nvPr/>
        </p:nvSpPr>
        <p:spPr>
          <a:xfrm>
            <a:off x="4119911" y="4211962"/>
            <a:ext cx="128919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270026">
              <a:defRPr sz="2000" b="1" spc="13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$17.06</a:t>
            </a:r>
          </a:p>
        </p:txBody>
      </p:sp>
      <p:sp>
        <p:nvSpPr>
          <p:cNvPr id="469" name="object 177"/>
          <p:cNvSpPr txBox="1"/>
          <p:nvPr/>
        </p:nvSpPr>
        <p:spPr>
          <a:xfrm>
            <a:off x="2454802" y="4864052"/>
            <a:ext cx="128919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indent="346789">
              <a:defRPr sz="2000" b="1" spc="13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$9.45</a:t>
            </a:r>
          </a:p>
        </p:txBody>
      </p:sp>
      <p:sp>
        <p:nvSpPr>
          <p:cNvPr id="470" name="TextBox 46"/>
          <p:cNvSpPr txBox="1"/>
          <p:nvPr/>
        </p:nvSpPr>
        <p:spPr>
          <a:xfrm>
            <a:off x="1229802" y="3127740"/>
            <a:ext cx="10548340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Hourly Self-Sufficient Wage in Davie County</a:t>
            </a:r>
          </a:p>
        </p:txBody>
      </p:sp>
      <p:sp>
        <p:nvSpPr>
          <p:cNvPr id="471" name="TextBox 47"/>
          <p:cNvSpPr txBox="1"/>
          <p:nvPr/>
        </p:nvSpPr>
        <p:spPr>
          <a:xfrm>
            <a:off x="2558874" y="2473025"/>
            <a:ext cx="7816631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THE SELF-SUFFICIENCY STANDARD VARIES BY FAMILY TYPE</a:t>
            </a:r>
          </a:p>
        </p:txBody>
      </p:sp>
      <p:sp>
        <p:nvSpPr>
          <p:cNvPr id="472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73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74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75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76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77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INCOME</a:t>
            </a: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16689" y="674241"/>
            <a:ext cx="989004" cy="9890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21745" y="6960944"/>
            <a:ext cx="1243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http://www.unitedwaync.org/selfsufficiencystandard</a:t>
            </a:r>
          </a:p>
        </p:txBody>
      </p:sp>
      <p:sp>
        <p:nvSpPr>
          <p:cNvPr id="85" name="Title 1"/>
          <p:cNvSpPr txBox="1"/>
          <p:nvPr/>
        </p:nvSpPr>
        <p:spPr>
          <a:xfrm>
            <a:off x="70823" y="1673622"/>
            <a:ext cx="1325332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4000" b="1" dirty="0" smtClean="0"/>
              <a:t>Minimum Wage Is Not The Right Marker</a:t>
            </a:r>
            <a:endParaRPr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5" y="7903088"/>
            <a:ext cx="2533650" cy="180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7262" y="7533800"/>
            <a:ext cx="11741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http://www.unitedwaync.org/our-money-needs-calculator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4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5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96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t="18166" r="7442"/>
          <a:stretch>
            <a:fillRect/>
          </a:stretch>
        </p:blipFill>
        <p:spPr>
          <a:xfrm>
            <a:off x="190500" y="3377270"/>
            <a:ext cx="12307012" cy="511903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9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00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INCOME</a:t>
            </a:r>
          </a:p>
        </p:txBody>
      </p:sp>
      <p:pic>
        <p:nvPicPr>
          <p:cNvPr id="5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6689" y="674241"/>
            <a:ext cx="989004" cy="989004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MINIMUM WAGE JOB DOES NOT COVER THE COST OF BASIC NEEDS IN NORTH CAROLINA"/>
          <p:cNvSpPr txBox="1"/>
          <p:nvPr/>
        </p:nvSpPr>
        <p:spPr>
          <a:xfrm>
            <a:off x="380143" y="1997362"/>
            <a:ext cx="12206269" cy="1333698"/>
          </a:xfrm>
          <a:prstGeom prst="rect">
            <a:avLst/>
          </a:prstGeom>
          <a:solidFill>
            <a:schemeClr val="accent1">
              <a:lumOff val="-7647"/>
            </a:schemeClr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spc="-149">
                <a:solidFill>
                  <a:srgbClr val="FFFFFF"/>
                </a:solidFill>
                <a:latin typeface="American Typewriter Condensed"/>
                <a:ea typeface="American Typewriter Condensed"/>
                <a:cs typeface="American Typewriter Condensed"/>
                <a:sym typeface="American Typewriter Condensed"/>
              </a:defRPr>
            </a:lvl1pPr>
          </a:lstStyle>
          <a:p>
            <a:r>
              <a:rPr sz="4000" dirty="0"/>
              <a:t>MINIMUM WAGE JOB DOES NOT COVER THE COST OF BASIC NEEDS IN NORTH CAROLINA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16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17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18" name="Shape 28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19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293" y="630703"/>
            <a:ext cx="1217776" cy="1139575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282"/>
          <p:cNvSpPr txBox="1"/>
          <p:nvPr/>
        </p:nvSpPr>
        <p:spPr>
          <a:xfrm>
            <a:off x="2600575" y="745674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AGE GROUP POPULATION CHANGE</a:t>
            </a:r>
          </a:p>
        </p:txBody>
      </p:sp>
      <p:sp>
        <p:nvSpPr>
          <p:cNvPr id="521" name="Shape 283"/>
          <p:cNvSpPr txBox="1"/>
          <p:nvPr/>
        </p:nvSpPr>
        <p:spPr>
          <a:xfrm>
            <a:off x="666750" y="9152704"/>
            <a:ext cx="1020645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defRPr sz="17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400" i="1" dirty="0">
                <a:latin typeface="Calibri" panose="020F0502020204030204" pitchFamily="34" charset="0"/>
              </a:rPr>
              <a:t>Source: 2000 Census, US Census Bureau and NC Office of Budget &amp; Management 2016</a:t>
            </a:r>
          </a:p>
        </p:txBody>
      </p:sp>
      <p:sp>
        <p:nvSpPr>
          <p:cNvPr id="522" name="Shape 284"/>
          <p:cNvSpPr txBox="1"/>
          <p:nvPr/>
        </p:nvSpPr>
        <p:spPr>
          <a:xfrm>
            <a:off x="1931709" y="2413609"/>
            <a:ext cx="4834005" cy="61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DAVIE COUNTY 2000-2016</a:t>
            </a:r>
          </a:p>
        </p:txBody>
      </p:sp>
      <p:pic>
        <p:nvPicPr>
          <p:cNvPr id="523" name="image1.pdf" descr="image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8761" t="7980" r="8761" b="7980"/>
          <a:stretch>
            <a:fillRect/>
          </a:stretch>
        </p:blipFill>
        <p:spPr>
          <a:xfrm>
            <a:off x="666750" y="2197755"/>
            <a:ext cx="11734800" cy="640337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Left Arrow 4"/>
          <p:cNvSpPr/>
          <p:nvPr/>
        </p:nvSpPr>
        <p:spPr>
          <a:xfrm rot="16200000">
            <a:off x="762664" y="4946977"/>
            <a:ext cx="2209802" cy="90363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526" name="Left Arrow 15"/>
          <p:cNvSpPr/>
          <p:nvPr/>
        </p:nvSpPr>
        <p:spPr>
          <a:xfrm rot="8141039">
            <a:off x="7106622" y="7414675"/>
            <a:ext cx="1363957" cy="90363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527" name="Left Arrow 17"/>
          <p:cNvSpPr/>
          <p:nvPr/>
        </p:nvSpPr>
        <p:spPr>
          <a:xfrm rot="16200000">
            <a:off x="5261430" y="4946977"/>
            <a:ext cx="2209801" cy="90363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9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9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1" animBg="1" advAuto="0"/>
      <p:bldP spid="526" grpId="3" animBg="1" advAuto="0"/>
      <p:bldP spid="527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299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32" name="Shape 300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33" name="Shape 301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34" name="Shape 302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35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293" y="630703"/>
            <a:ext cx="1217776" cy="1139575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304"/>
          <p:cNvSpPr txBox="1"/>
          <p:nvPr/>
        </p:nvSpPr>
        <p:spPr>
          <a:xfrm>
            <a:off x="2600575" y="745674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GROWTH PROJECTION TO 2035</a:t>
            </a:r>
          </a:p>
        </p:txBody>
      </p:sp>
      <p:sp>
        <p:nvSpPr>
          <p:cNvPr id="537" name="Shape 305"/>
          <p:cNvSpPr txBox="1"/>
          <p:nvPr/>
        </p:nvSpPr>
        <p:spPr>
          <a:xfrm>
            <a:off x="415474" y="9243773"/>
            <a:ext cx="10206451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defRPr sz="23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400" i="1" dirty="0">
                <a:latin typeface="Calibri" panose="020F0502020204030204" pitchFamily="34" charset="0"/>
              </a:rPr>
              <a:t>Source: NC Office of Budget &amp; Management</a:t>
            </a:r>
          </a:p>
        </p:txBody>
      </p:sp>
      <p:pic>
        <p:nvPicPr>
          <p:cNvPr id="538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699" y="2220868"/>
            <a:ext cx="12209713" cy="6281957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Shape 308"/>
          <p:cNvSpPr txBox="1"/>
          <p:nvPr/>
        </p:nvSpPr>
        <p:spPr>
          <a:xfrm>
            <a:off x="1642267" y="2556378"/>
            <a:ext cx="9872665" cy="453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23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Working Age Population (18-64 yrs.); Impact of Baby Boomers and New Workforce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350" y="8449511"/>
            <a:ext cx="9938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spcBef>
                <a:spcPts val="1000"/>
              </a:spcBef>
              <a:buSzPct val="100000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Our skills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gap 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issue will be coupled with a capacity issue to fill existing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jobs in 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15-20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years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287"/>
          <p:cNvSpPr/>
          <p:nvPr/>
        </p:nvSpPr>
        <p:spPr>
          <a:xfrm>
            <a:off x="-12095" y="648072"/>
            <a:ext cx="12382210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43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44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45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46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293" y="630703"/>
            <a:ext cx="1217776" cy="1139575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Shape 292"/>
          <p:cNvSpPr txBox="1"/>
          <p:nvPr/>
        </p:nvSpPr>
        <p:spPr>
          <a:xfrm>
            <a:off x="2600575" y="771074"/>
            <a:ext cx="9063106" cy="77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PERCENTAGE EMPLOYMENT CHANGE</a:t>
            </a:r>
          </a:p>
        </p:txBody>
      </p:sp>
      <p:sp>
        <p:nvSpPr>
          <p:cNvPr id="548" name="Shape 293"/>
          <p:cNvSpPr txBox="1"/>
          <p:nvPr/>
        </p:nvSpPr>
        <p:spPr>
          <a:xfrm>
            <a:off x="373258" y="9051809"/>
            <a:ext cx="10206451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algn="l" defTabSz="1300480">
              <a:defRPr sz="23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i="1" dirty="0">
                <a:latin typeface="Calibri" panose="020F0502020204030204" pitchFamily="34" charset="0"/>
              </a:rPr>
              <a:t>Source: NC Labor and Economic Analysis </a:t>
            </a:r>
            <a:r>
              <a:rPr sz="1400" i="1" dirty="0" smtClean="0">
                <a:latin typeface="Calibri" panose="020F0502020204030204" pitchFamily="34" charset="0"/>
              </a:rPr>
              <a:t>Division,</a:t>
            </a:r>
            <a:r>
              <a:rPr lang="en-US" sz="1400" i="1" dirty="0" smtClean="0">
                <a:latin typeface="Calibri" panose="020F0502020204030204" pitchFamily="34" charset="0"/>
              </a:rPr>
              <a:t> </a:t>
            </a:r>
            <a:r>
              <a:rPr sz="1400" i="1" dirty="0" smtClean="0">
                <a:latin typeface="Calibri" panose="020F0502020204030204" pitchFamily="34" charset="0"/>
              </a:rPr>
              <a:t>NC </a:t>
            </a:r>
            <a:r>
              <a:rPr sz="1400" i="1" dirty="0">
                <a:latin typeface="Calibri" panose="020F0502020204030204" pitchFamily="34" charset="0"/>
              </a:rPr>
              <a:t>Department of Commerce, 2016</a:t>
            </a:r>
          </a:p>
        </p:txBody>
      </p:sp>
      <p:sp>
        <p:nvSpPr>
          <p:cNvPr id="549" name="Shape 294"/>
          <p:cNvSpPr txBox="1"/>
          <p:nvPr/>
        </p:nvSpPr>
        <p:spPr>
          <a:xfrm>
            <a:off x="1931709" y="2413609"/>
            <a:ext cx="4834005" cy="61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DAVIE COUNTY 2000-1015</a:t>
            </a:r>
          </a:p>
        </p:txBody>
      </p:sp>
      <p:pic>
        <p:nvPicPr>
          <p:cNvPr id="550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rcRect l="1533" t="5269" r="1532"/>
          <a:stretch>
            <a:fillRect/>
          </a:stretch>
        </p:blipFill>
        <p:spPr>
          <a:xfrm>
            <a:off x="376699" y="2220864"/>
            <a:ext cx="12209714" cy="6327210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Shape 297"/>
          <p:cNvSpPr txBox="1"/>
          <p:nvPr/>
        </p:nvSpPr>
        <p:spPr>
          <a:xfrm>
            <a:off x="2084109" y="2413609"/>
            <a:ext cx="4834005" cy="61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2000-2016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Rectangle"/>
          <p:cNvSpPr/>
          <p:nvPr/>
        </p:nvSpPr>
        <p:spPr>
          <a:xfrm>
            <a:off x="376765" y="5232911"/>
            <a:ext cx="3066904" cy="189602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pic>
        <p:nvPicPr>
          <p:cNvPr id="55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2533" y="2044844"/>
            <a:ext cx="9476582" cy="7577568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TextBox 8"/>
          <p:cNvSpPr txBox="1"/>
          <p:nvPr/>
        </p:nvSpPr>
        <p:spPr>
          <a:xfrm>
            <a:off x="616135" y="5471755"/>
            <a:ext cx="2282003" cy="1418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defTabSz="130048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REGIONAL</a:t>
            </a:r>
          </a:p>
          <a:p>
            <a:pPr defTabSz="130048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JOB GROWTH </a:t>
            </a:r>
          </a:p>
          <a:p>
            <a:pPr defTabSz="130048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BY COUNTY</a:t>
            </a:r>
          </a:p>
          <a:p>
            <a:pPr defTabSz="130048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2010 – 2016 </a:t>
            </a:r>
          </a:p>
        </p:txBody>
      </p:sp>
      <p:sp>
        <p:nvSpPr>
          <p:cNvPr id="558" name="Shape 287"/>
          <p:cNvSpPr/>
          <p:nvPr/>
        </p:nvSpPr>
        <p:spPr>
          <a:xfrm>
            <a:off x="-12095" y="648072"/>
            <a:ext cx="12365144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59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60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61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62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293" y="630703"/>
            <a:ext cx="1217776" cy="1139575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Shape 292"/>
          <p:cNvSpPr txBox="1"/>
          <p:nvPr/>
        </p:nvSpPr>
        <p:spPr>
          <a:xfrm>
            <a:off x="2600575" y="771072"/>
            <a:ext cx="9063106" cy="77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JOB GROWTH BY COUNTY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901" y="2270755"/>
            <a:ext cx="11424998" cy="624976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Rectangle 10"/>
          <p:cNvSpPr txBox="1"/>
          <p:nvPr/>
        </p:nvSpPr>
        <p:spPr>
          <a:xfrm>
            <a:off x="827293" y="8998379"/>
            <a:ext cx="7313481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defRPr sz="1600" b="1">
                <a:latin typeface="+mj-lt"/>
                <a:ea typeface="+mj-ea"/>
                <a:cs typeface="+mj-cs"/>
                <a:sym typeface="Helvetica"/>
              </a:defRPr>
            </a:pPr>
            <a:r>
              <a:rPr sz="1400" i="1" dirty="0" smtClean="0">
                <a:latin typeface="Calibri" panose="020F0502020204030204" pitchFamily="34" charset="0"/>
              </a:rPr>
              <a:t>Source</a:t>
            </a:r>
            <a:r>
              <a:rPr lang="en-US" sz="1400" i="1" dirty="0" smtClean="0">
                <a:latin typeface="Calibri" panose="020F0502020204030204" pitchFamily="34" charset="0"/>
              </a:rPr>
              <a:t>:</a:t>
            </a:r>
            <a:r>
              <a:rPr sz="1400" i="1" dirty="0" smtClean="0">
                <a:latin typeface="Calibri" panose="020F0502020204030204" pitchFamily="34" charset="0"/>
              </a:rPr>
              <a:t> </a:t>
            </a:r>
            <a:r>
              <a:rPr sz="1400" b="0" i="1" dirty="0" smtClean="0">
                <a:latin typeface="Calibri" panose="020F0502020204030204" pitchFamily="34" charset="0"/>
              </a:rPr>
              <a:t>Local </a:t>
            </a:r>
            <a:r>
              <a:rPr sz="1400" b="0" i="1" dirty="0">
                <a:latin typeface="Calibri" panose="020F0502020204030204" pitchFamily="34" charset="0"/>
              </a:rPr>
              <a:t>Area Unemployment Statistics; Bureau of Labor </a:t>
            </a:r>
            <a:r>
              <a:rPr sz="1400" b="0" i="1" dirty="0" smtClean="0">
                <a:latin typeface="Calibri" panose="020F0502020204030204" pitchFamily="34" charset="0"/>
              </a:rPr>
              <a:t>Statistic</a:t>
            </a:r>
            <a:r>
              <a:rPr lang="en-US" sz="1400" b="0" i="1" dirty="0" smtClean="0">
                <a:latin typeface="Calibri" panose="020F0502020204030204" pitchFamily="34" charset="0"/>
              </a:rPr>
              <a:t>s </a:t>
            </a:r>
            <a:r>
              <a:rPr lang="en-US" sz="1400" b="0" i="1" dirty="0" smtClean="0">
                <a:latin typeface="Calibri" panose="020F0502020204030204" pitchFamily="34" charset="0"/>
              </a:rPr>
              <a:t>(NC)</a:t>
            </a:r>
            <a:endParaRPr sz="1400" b="0" i="1" dirty="0">
              <a:latin typeface="Calibri" panose="020F0502020204030204" pitchFamily="34" charset="0"/>
            </a:endParaRPr>
          </a:p>
        </p:txBody>
      </p:sp>
      <p:sp>
        <p:nvSpPr>
          <p:cNvPr id="567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68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69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70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71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293" y="630703"/>
            <a:ext cx="1217776" cy="1139575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Shape 292"/>
          <p:cNvSpPr txBox="1"/>
          <p:nvPr/>
        </p:nvSpPr>
        <p:spPr>
          <a:xfrm>
            <a:off x="2600575" y="771072"/>
            <a:ext cx="9063106" cy="77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JOBS, LABOR FORCE, EMPLOYMENT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75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76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77" name="Title 2"/>
          <p:cNvSpPr txBox="1">
            <a:spLocks noGrp="1"/>
          </p:cNvSpPr>
          <p:nvPr>
            <p:ph type="title"/>
          </p:nvPr>
        </p:nvSpPr>
        <p:spPr>
          <a:xfrm>
            <a:off x="2448555" y="502473"/>
            <a:ext cx="8107689" cy="1259884"/>
          </a:xfrm>
          <a:prstGeom prst="rect">
            <a:avLst/>
          </a:prstGeom>
        </p:spPr>
        <p:txBody>
          <a:bodyPr/>
          <a:lstStyle>
            <a:lvl1pPr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HOUSING UNITS, TYPE (%) &amp; VALUE</a:t>
            </a:r>
          </a:p>
        </p:txBody>
      </p:sp>
      <p:sp>
        <p:nvSpPr>
          <p:cNvPr id="578" name="TextBox 3"/>
          <p:cNvSpPr txBox="1"/>
          <p:nvPr/>
        </p:nvSpPr>
        <p:spPr>
          <a:xfrm>
            <a:off x="3035979" y="1579257"/>
            <a:ext cx="10385618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500" b="1" u="sng">
                <a:latin typeface="+mj-lt"/>
                <a:ea typeface="+mj-ea"/>
                <a:cs typeface="+mj-cs"/>
                <a:sym typeface="Helvetica"/>
              </a:defRPr>
            </a:pPr>
            <a:r>
              <a:rPr sz="2800" dirty="0"/>
              <a:t>Housing Types</a:t>
            </a:r>
          </a:p>
          <a:p>
            <a:pPr marL="571500" indent="-571500" algn="just">
              <a:buFont typeface="Arial" panose="020B0604020202020204" pitchFamily="34" charset="0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2800" dirty="0" smtClean="0"/>
              <a:t>76.1</a:t>
            </a:r>
            <a:r>
              <a:rPr sz="2800" dirty="0"/>
              <a:t>% of all units </a:t>
            </a:r>
            <a:r>
              <a:rPr lang="en-US" sz="2800" dirty="0" smtClean="0"/>
              <a:t>ar</a:t>
            </a:r>
            <a:r>
              <a:rPr sz="2800" dirty="0" smtClean="0"/>
              <a:t>e </a:t>
            </a:r>
            <a:r>
              <a:rPr sz="2800" dirty="0"/>
              <a:t>single-family </a:t>
            </a:r>
            <a:r>
              <a:rPr sz="2800" dirty="0" smtClean="0"/>
              <a:t>units</a:t>
            </a:r>
            <a:endParaRPr lang="en-US" sz="2800" dirty="0" smtClean="0"/>
          </a:p>
          <a:p>
            <a:pPr marL="571500" indent="-571500" algn="just">
              <a:buFont typeface="Arial" panose="020B0604020202020204" pitchFamily="34" charset="0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2800" dirty="0" smtClean="0"/>
              <a:t>18.9</a:t>
            </a:r>
            <a:r>
              <a:rPr sz="2800" dirty="0"/>
              <a:t>% </a:t>
            </a:r>
            <a:r>
              <a:rPr lang="en-US" sz="2800" dirty="0" smtClean="0"/>
              <a:t>a</a:t>
            </a:r>
            <a:r>
              <a:rPr sz="2800" dirty="0" smtClean="0"/>
              <a:t>re </a:t>
            </a:r>
            <a:r>
              <a:rPr sz="2800" dirty="0"/>
              <a:t>mobile </a:t>
            </a:r>
            <a:r>
              <a:rPr sz="2800" dirty="0" smtClean="0"/>
              <a:t>homes</a:t>
            </a:r>
            <a:endParaRPr lang="en-US" sz="2800" dirty="0" smtClean="0"/>
          </a:p>
          <a:p>
            <a:pPr marL="571500" indent="-571500" algn="just">
              <a:buFont typeface="Arial" panose="020B0604020202020204" pitchFamily="34" charset="0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800" dirty="0" smtClean="0"/>
              <a:t>O</a:t>
            </a:r>
            <a:r>
              <a:rPr sz="2800" dirty="0" smtClean="0"/>
              <a:t>nly 5% </a:t>
            </a:r>
            <a:r>
              <a:rPr lang="en-US" sz="2800" dirty="0" smtClean="0"/>
              <a:t>a</a:t>
            </a:r>
            <a:r>
              <a:rPr sz="2800" dirty="0" smtClean="0"/>
              <a:t>re </a:t>
            </a:r>
            <a:r>
              <a:rPr sz="2800" dirty="0"/>
              <a:t>multi-family </a:t>
            </a:r>
            <a:r>
              <a:rPr sz="2800" dirty="0" smtClean="0"/>
              <a:t>units</a:t>
            </a:r>
            <a:endParaRPr sz="2800" dirty="0"/>
          </a:p>
        </p:txBody>
      </p:sp>
      <p:graphicFrame>
        <p:nvGraphicFramePr>
          <p:cNvPr id="579" name="Table 4"/>
          <p:cNvGraphicFramePr/>
          <p:nvPr>
            <p:extLst>
              <p:ext uri="{D42A27DB-BD31-4B8C-83A1-F6EECF244321}">
                <p14:modId xmlns:p14="http://schemas.microsoft.com/office/powerpoint/2010/main" val="3181798028"/>
              </p:ext>
            </p:extLst>
          </p:nvPr>
        </p:nvGraphicFramePr>
        <p:xfrm>
          <a:off x="458150" y="3405398"/>
          <a:ext cx="12076752" cy="562538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862055"/>
                <a:gridCol w="1698496"/>
                <a:gridCol w="1696056"/>
                <a:gridCol w="1701499"/>
                <a:gridCol w="1712377"/>
                <a:gridCol w="1703468"/>
                <a:gridCol w="1702801"/>
              </a:tblGrid>
              <a:tr h="1309967">
                <a:tc>
                  <a:txBody>
                    <a:bodyPr/>
                    <a:lstStyle/>
                    <a:p>
                      <a:pPr>
                        <a:defRPr sz="11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 dirty="0">
                        <a:latin typeface="+mj-lt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sz="1100" b="1">
                          <a:sym typeface="Helvetica"/>
                        </a:defRPr>
                      </a:pPr>
                      <a:r>
                        <a:rPr sz="2000" dirty="0">
                          <a:latin typeface="+mj-lt"/>
                        </a:rPr>
                        <a:t>Housing </a:t>
                      </a:r>
                    </a:p>
                    <a:p>
                      <a:pPr>
                        <a:lnSpc>
                          <a:spcPct val="107000"/>
                        </a:lnSpc>
                        <a:defRPr sz="1100" b="1">
                          <a:sym typeface="Helvetica"/>
                        </a:defRPr>
                      </a:pPr>
                      <a:r>
                        <a:rPr sz="2000" dirty="0">
                          <a:latin typeface="+mj-lt"/>
                        </a:rPr>
                        <a:t>Units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sz="1100" b="1">
                          <a:sym typeface="Helvetica"/>
                        </a:defRPr>
                      </a:pPr>
                      <a:r>
                        <a:rPr sz="2000" dirty="0">
                          <a:latin typeface="+mj-lt"/>
                        </a:rPr>
                        <a:t>Vacancy </a:t>
                      </a:r>
                    </a:p>
                    <a:p>
                      <a:pPr>
                        <a:lnSpc>
                          <a:spcPct val="107000"/>
                        </a:lnSpc>
                        <a:defRPr sz="1100" b="1">
                          <a:sym typeface="Helvetica"/>
                        </a:defRPr>
                      </a:pPr>
                      <a:r>
                        <a:rPr sz="2000" dirty="0">
                          <a:latin typeface="+mj-lt"/>
                        </a:rPr>
                        <a:t>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defRPr sz="1100" b="1">
                          <a:sym typeface="Helvetica"/>
                        </a:defRPr>
                      </a:pPr>
                      <a:r>
                        <a:rPr sz="2000" dirty="0">
                          <a:latin typeface="+mj-lt"/>
                        </a:rPr>
                        <a:t>Rental </a:t>
                      </a:r>
                    </a:p>
                    <a:p>
                      <a:pPr>
                        <a:lnSpc>
                          <a:spcPct val="107000"/>
                        </a:lnSpc>
                        <a:defRPr sz="1100" b="1">
                          <a:sym typeface="Helvetica"/>
                        </a:defRPr>
                      </a:pPr>
                      <a:r>
                        <a:rPr sz="2000" dirty="0">
                          <a:latin typeface="+mj-lt"/>
                        </a:rPr>
                        <a:t>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% Single Family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% Multi-family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% Mobile Homes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</a:tr>
              <a:tr h="71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Davie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18,241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14.2%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22.7%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76.6%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5.0%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18.3%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</a:tr>
              <a:tr h="71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Forsyth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160,820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9.9%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38.3%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70.3%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25.5%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4.2%</a:t>
                      </a:r>
                    </a:p>
                  </a:txBody>
                  <a:tcPr marL="0" marR="0" marT="0" marB="0" anchor="ctr" horzOverflow="overflow"/>
                </a:tc>
              </a:tr>
              <a:tr h="71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Stokes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21,868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12.2%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22.8%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67.8%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4.4%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27.8%</a:t>
                      </a:r>
                    </a:p>
                  </a:txBody>
                  <a:tcPr marL="0" marR="0" marT="0" marB="0" anchor="ctr" horzOverflow="overflow"/>
                </a:tc>
              </a:tr>
              <a:tr h="71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Surry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33,625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14.2%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27.7%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67.6%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7.5%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24.8%</a:t>
                      </a:r>
                    </a:p>
                  </a:txBody>
                  <a:tcPr marL="0" marR="0" marT="0" marB="0" anchor="ctr" horzOverflow="overflow"/>
                </a:tc>
              </a:tr>
              <a:tr h="71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Yadkin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17,242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11.3%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23.7%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68.0%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3.6%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28.4%</a:t>
                      </a:r>
                    </a:p>
                  </a:txBody>
                  <a:tcPr marL="0" marR="0" marT="0" marB="0" anchor="ctr" horzOverflow="overflow"/>
                </a:tc>
              </a:tr>
              <a:tr h="719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b="1" dirty="0">
                          <a:latin typeface="+mj-lt"/>
                          <a:sym typeface="Helvetica"/>
                        </a:rPr>
                        <a:t>State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4,453,767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14.3%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35.2%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68.7%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16.9%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2000" dirty="0">
                          <a:latin typeface="+mj-lt"/>
                          <a:sym typeface="Helvetica"/>
                        </a:rPr>
                        <a:t>14.3%</a:t>
                      </a: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sp>
        <p:nvSpPr>
          <p:cNvPr id="581" name="TextBox 6"/>
          <p:cNvSpPr txBox="1"/>
          <p:nvPr/>
        </p:nvSpPr>
        <p:spPr>
          <a:xfrm>
            <a:off x="-415022" y="9280854"/>
            <a:ext cx="8930372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Source: US Census Bureau American Community Survey 5-Year Estimates (2012-2016</a:t>
            </a:r>
            <a:r>
              <a:rPr dirty="0" smtClean="0">
                <a:latin typeface="Calibri" panose="020F0502020204030204" pitchFamily="34" charset="0"/>
              </a:rPr>
              <a:t>)</a:t>
            </a:r>
            <a:r>
              <a:rPr lang="en-US" dirty="0">
                <a:latin typeface="Calibri" panose="020F0502020204030204" pitchFamily="34" charset="0"/>
              </a:rPr>
              <a:t> Housing Comparison (2016), 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582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149" y="173763"/>
            <a:ext cx="1965265" cy="1965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86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87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58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414" y="1664716"/>
            <a:ext cx="10341131" cy="7917434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Title 2"/>
          <p:cNvSpPr txBox="1">
            <a:spLocks noGrp="1"/>
          </p:cNvSpPr>
          <p:nvPr>
            <p:ph type="title"/>
          </p:nvPr>
        </p:nvSpPr>
        <p:spPr>
          <a:xfrm>
            <a:off x="2448555" y="526454"/>
            <a:ext cx="8107689" cy="1259883"/>
          </a:xfrm>
          <a:prstGeom prst="rect">
            <a:avLst/>
          </a:prstGeom>
        </p:spPr>
        <p:txBody>
          <a:bodyPr/>
          <a:lstStyle>
            <a:lvl1pPr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HOUSING DENSITY AND YEAR BUILT</a:t>
            </a:r>
          </a:p>
        </p:txBody>
      </p:sp>
      <p:sp>
        <p:nvSpPr>
          <p:cNvPr id="590" name="Rectangle 8"/>
          <p:cNvSpPr txBox="1"/>
          <p:nvPr/>
        </p:nvSpPr>
        <p:spPr>
          <a:xfrm>
            <a:off x="169037" y="9276848"/>
            <a:ext cx="2518090" cy="2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487677"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00" dirty="0"/>
              <a:t>SOURCE: US CENSUS BUREAU, PTRC</a:t>
            </a:r>
          </a:p>
        </p:txBody>
      </p:sp>
      <p:sp>
        <p:nvSpPr>
          <p:cNvPr id="591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92" name="Rectangle"/>
          <p:cNvSpPr/>
          <p:nvPr/>
        </p:nvSpPr>
        <p:spPr>
          <a:xfrm>
            <a:off x="447291" y="2625178"/>
            <a:ext cx="2518090" cy="1235623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593" name="TextBox 8"/>
          <p:cNvSpPr txBox="1"/>
          <p:nvPr/>
        </p:nvSpPr>
        <p:spPr>
          <a:xfrm>
            <a:off x="565335" y="2864023"/>
            <a:ext cx="2282003" cy="75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defTabSz="130048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YEAR BUILT</a:t>
            </a:r>
          </a:p>
          <a:p>
            <a:pPr defTabSz="1300480"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1800-2017 </a:t>
            </a:r>
          </a:p>
        </p:txBody>
      </p:sp>
      <p:pic>
        <p:nvPicPr>
          <p:cNvPr id="5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149" y="173763"/>
            <a:ext cx="1965265" cy="1965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97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98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00" name="TextBox 11"/>
          <p:cNvSpPr txBox="1"/>
          <p:nvPr/>
        </p:nvSpPr>
        <p:spPr>
          <a:xfrm>
            <a:off x="3870542" y="1768037"/>
            <a:ext cx="8645308" cy="72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As a response to customer requests for more electronic services, </a:t>
            </a:r>
            <a:r>
              <a:rPr lang="en-US" sz="3100" dirty="0" smtClean="0"/>
              <a:t>our Development &amp; Facility Services Department </a:t>
            </a:r>
            <a:r>
              <a:rPr sz="3100" dirty="0" smtClean="0"/>
              <a:t>is </a:t>
            </a:r>
            <a:r>
              <a:rPr sz="3100" dirty="0"/>
              <a:t>moving forward to expand our convenient online services including:</a:t>
            </a:r>
          </a:p>
          <a:p>
            <a:pPr algn="l">
              <a:defRPr sz="2500">
                <a:latin typeface="+mj-lt"/>
                <a:ea typeface="+mj-ea"/>
                <a:cs typeface="+mj-cs"/>
                <a:sym typeface="Helvetica"/>
              </a:defRPr>
            </a:pPr>
            <a:endParaRPr sz="3100" dirty="0"/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Contractors custom log in to track their projects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Requesting inspections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Payment online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Applying for permits online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Uploading applications &amp; documents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Electronic signatures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New programming to allow for text/email inspection status notifications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Next day inspections</a:t>
            </a:r>
          </a:p>
          <a:p>
            <a:pPr marL="285750" indent="-285750" algn="l">
              <a:buSzPct val="100000"/>
              <a:buFont typeface="Arial"/>
              <a:buChar char="•"/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100" dirty="0"/>
              <a:t>1 day review time for applications</a:t>
            </a:r>
          </a:p>
        </p:txBody>
      </p:sp>
      <p:sp>
        <p:nvSpPr>
          <p:cNvPr id="601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02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LAND USE PLANNING</a:t>
            </a:r>
          </a:p>
        </p:txBody>
      </p:sp>
      <p:pic>
        <p:nvPicPr>
          <p:cNvPr id="6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701" y="3241592"/>
            <a:ext cx="3088317" cy="30883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4578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252"/>
          <p:cNvSpPr/>
          <p:nvPr/>
        </p:nvSpPr>
        <p:spPr>
          <a:xfrm>
            <a:off x="2803903" y="3261357"/>
            <a:ext cx="6990598" cy="8"/>
          </a:xfrm>
          <a:prstGeom prst="line">
            <a:avLst/>
          </a:prstGeom>
          <a:ln w="25400">
            <a:solidFill>
              <a:srgbClr val="FFC000"/>
            </a:solidFill>
            <a:miter/>
            <a:headEnd type="oval"/>
            <a:tailEnd type="oval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301" name="Shape 253"/>
          <p:cNvSpPr txBox="1"/>
          <p:nvPr/>
        </p:nvSpPr>
        <p:spPr>
          <a:xfrm>
            <a:off x="3088638" y="2854959"/>
            <a:ext cx="6990082" cy="465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defRPr sz="2400" b="1">
                <a:solidFill>
                  <a:srgbClr val="80808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rPr dirty="0"/>
              <a:t>Population has increased 2.4% over six years</a:t>
            </a:r>
          </a:p>
        </p:txBody>
      </p:sp>
      <p:sp>
        <p:nvSpPr>
          <p:cNvPr id="302" name="Shape 255"/>
          <p:cNvSpPr txBox="1"/>
          <p:nvPr/>
        </p:nvSpPr>
        <p:spPr>
          <a:xfrm>
            <a:off x="2357116" y="2936238"/>
            <a:ext cx="568965" cy="58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defRPr sz="1600" b="1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2010</a:t>
            </a:r>
          </a:p>
        </p:txBody>
      </p:sp>
      <p:sp>
        <p:nvSpPr>
          <p:cNvPr id="303" name="Shape 256"/>
          <p:cNvSpPr txBox="1"/>
          <p:nvPr/>
        </p:nvSpPr>
        <p:spPr>
          <a:xfrm>
            <a:off x="9753599" y="2936238"/>
            <a:ext cx="568968" cy="58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defRPr sz="1600" b="1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2016</a:t>
            </a:r>
          </a:p>
        </p:txBody>
      </p:sp>
      <p:pic>
        <p:nvPicPr>
          <p:cNvPr id="304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4720" y="4318001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7518" y="4318001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0318" y="4318001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4720" y="5943601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7518" y="5943601"/>
            <a:ext cx="731527" cy="1552304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262"/>
          <p:cNvSpPr/>
          <p:nvPr/>
        </p:nvSpPr>
        <p:spPr>
          <a:xfrm>
            <a:off x="9103359" y="3911598"/>
            <a:ext cx="243843" cy="19507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10" name="Shape 263"/>
          <p:cNvSpPr txBox="1"/>
          <p:nvPr/>
        </p:nvSpPr>
        <p:spPr>
          <a:xfrm>
            <a:off x="4389120" y="4561840"/>
            <a:ext cx="1463047" cy="1202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>
            <a:lvl1pPr defTabSz="1300480">
              <a:defRPr sz="2400" b="1">
                <a:solidFill>
                  <a:srgbClr val="808080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rPr dirty="0"/>
              <a:t>That is 991 people</a:t>
            </a:r>
          </a:p>
        </p:txBody>
      </p:sp>
      <p:sp>
        <p:nvSpPr>
          <p:cNvPr id="311" name="Shape 264"/>
          <p:cNvSpPr/>
          <p:nvPr/>
        </p:nvSpPr>
        <p:spPr>
          <a:xfrm>
            <a:off x="3332479" y="4968240"/>
            <a:ext cx="975367" cy="7"/>
          </a:xfrm>
          <a:prstGeom prst="line">
            <a:avLst/>
          </a:prstGeom>
          <a:ln w="25400">
            <a:solidFill>
              <a:srgbClr val="A6A6A6"/>
            </a:solidFill>
            <a:prstDash val="sysDot"/>
            <a:miter/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312" name="Shape 265"/>
          <p:cNvSpPr/>
          <p:nvPr/>
        </p:nvSpPr>
        <p:spPr>
          <a:xfrm flipV="1">
            <a:off x="3332479" y="3261357"/>
            <a:ext cx="7" cy="1706889"/>
          </a:xfrm>
          <a:prstGeom prst="line">
            <a:avLst/>
          </a:prstGeom>
          <a:ln w="25400">
            <a:solidFill>
              <a:srgbClr val="A6A6A6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 dirty="0"/>
          </a:p>
        </p:txBody>
      </p:sp>
      <p:pic>
        <p:nvPicPr>
          <p:cNvPr id="313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0252" y="5943601"/>
            <a:ext cx="731527" cy="1552304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267"/>
          <p:cNvSpPr/>
          <p:nvPr/>
        </p:nvSpPr>
        <p:spPr>
          <a:xfrm>
            <a:off x="7924800" y="5910391"/>
            <a:ext cx="447042" cy="1770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15" name="Shape 268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16" name="Shape 269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17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18" name="Shape 271"/>
          <p:cNvSpPr txBox="1"/>
          <p:nvPr/>
        </p:nvSpPr>
        <p:spPr>
          <a:xfrm>
            <a:off x="2661728" y="745674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PEOPLE: POPULATION</a:t>
            </a:r>
          </a:p>
        </p:txBody>
      </p:sp>
      <p:sp>
        <p:nvSpPr>
          <p:cNvPr id="319" name="Shape 272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320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293" y="630703"/>
            <a:ext cx="1217776" cy="1139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1.pdf" descr="image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3118" y="4298660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6555" y="4298660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3974" y="5929731"/>
            <a:ext cx="731527" cy="155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2970" y="5943601"/>
            <a:ext cx="731527" cy="1552304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Rectangle 28"/>
          <p:cNvSpPr txBox="1"/>
          <p:nvPr/>
        </p:nvSpPr>
        <p:spPr>
          <a:xfrm>
            <a:off x="607039" y="9090527"/>
            <a:ext cx="5056830" cy="32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mtClean="0"/>
              <a:t>Source: </a:t>
            </a:r>
            <a:r>
              <a:rPr dirty="0"/>
              <a:t>US Census Bureau &amp; NC Office of State Budget </a:t>
            </a:r>
            <a:r>
              <a:rPr dirty="0" smtClean="0"/>
              <a:t>M</a:t>
            </a:r>
            <a:r>
              <a:rPr lang="en-US" dirty="0" smtClean="0"/>
              <a:t>anagement</a:t>
            </a:r>
            <a:endParaRPr dirty="0"/>
          </a:p>
        </p:txBody>
      </p:sp>
      <p:sp>
        <p:nvSpPr>
          <p:cNvPr id="327" name="Content Placeholder 2"/>
          <p:cNvSpPr txBox="1"/>
          <p:nvPr/>
        </p:nvSpPr>
        <p:spPr>
          <a:xfrm>
            <a:off x="673367" y="6654210"/>
            <a:ext cx="4801801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1027377">
              <a:lnSpc>
                <a:spcPct val="72000"/>
              </a:lnSpc>
              <a:spcBef>
                <a:spcPts val="1100"/>
              </a:spcBef>
              <a:defRPr sz="2800" b="1">
                <a:solidFill>
                  <a:srgbClr val="333F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Population=42,211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ectangle"/>
          <p:cNvSpPr/>
          <p:nvPr/>
        </p:nvSpPr>
        <p:spPr>
          <a:xfrm>
            <a:off x="664633" y="2615388"/>
            <a:ext cx="3937183" cy="359438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pic>
        <p:nvPicPr>
          <p:cNvPr id="60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1944" y="1675857"/>
            <a:ext cx="8018203" cy="7917420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Title 1"/>
          <p:cNvSpPr txBox="1"/>
          <p:nvPr/>
        </p:nvSpPr>
        <p:spPr>
          <a:xfrm>
            <a:off x="839053" y="2787583"/>
            <a:ext cx="3588343" cy="1362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2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Preview of Online </a:t>
            </a:r>
            <a:br>
              <a:rPr dirty="0"/>
            </a:br>
            <a:r>
              <a:rPr dirty="0"/>
              <a:t>Application Portal</a:t>
            </a:r>
          </a:p>
        </p:txBody>
      </p:sp>
      <p:sp>
        <p:nvSpPr>
          <p:cNvPr id="610" name="TextBox 16"/>
          <p:cNvSpPr txBox="1"/>
          <p:nvPr/>
        </p:nvSpPr>
        <p:spPr>
          <a:xfrm>
            <a:off x="941489" y="3840479"/>
            <a:ext cx="3307272" cy="207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This will allow for the customer to apply &amp; track their project eliminating the need for paper applications &amp; repeated office visits. </a:t>
            </a:r>
          </a:p>
        </p:txBody>
      </p:sp>
      <p:sp>
        <p:nvSpPr>
          <p:cNvPr id="611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2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3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4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5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LAND USE PLANNING</a:t>
            </a:r>
          </a:p>
        </p:txBody>
      </p:sp>
      <p:pic>
        <p:nvPicPr>
          <p:cNvPr id="6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9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TextBox 11"/>
          <p:cNvSpPr txBox="1"/>
          <p:nvPr/>
        </p:nvSpPr>
        <p:spPr>
          <a:xfrm>
            <a:off x="4514850" y="2029187"/>
            <a:ext cx="7582284" cy="698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200" dirty="0"/>
              <a:t>Creating a strategic water and waste water master plan that will align with the Davie County updated land use plan.</a:t>
            </a:r>
            <a:br>
              <a:rPr sz="3200" dirty="0"/>
            </a:br>
            <a:r>
              <a:rPr sz="3200" dirty="0"/>
              <a:t/>
            </a:r>
            <a:br>
              <a:rPr sz="3200" dirty="0"/>
            </a:br>
            <a:r>
              <a:rPr sz="3200" dirty="0"/>
              <a:t>Renewal and replacement program investing $500,000 annually into new and existing water and waste water infrastructure.</a:t>
            </a:r>
          </a:p>
          <a:p>
            <a:pPr algn="l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3200" dirty="0"/>
              <a:t/>
            </a:r>
            <a:br>
              <a:rPr sz="3200" dirty="0"/>
            </a:br>
            <a:r>
              <a:rPr sz="3200" dirty="0"/>
              <a:t>North Eastern Davie Sewer Collection System expansion is slated to begin construction in October 2018, expanding capacity for existing and future residential and </a:t>
            </a:r>
            <a:r>
              <a:rPr sz="3200" dirty="0" smtClean="0"/>
              <a:t>commercial</a:t>
            </a:r>
            <a:r>
              <a:rPr lang="en-US" sz="3200" dirty="0" smtClean="0"/>
              <a:t> growth</a:t>
            </a:r>
            <a:r>
              <a:rPr sz="3200" dirty="0" smtClean="0"/>
              <a:t>.</a:t>
            </a:r>
            <a:endParaRPr sz="3200" dirty="0"/>
          </a:p>
        </p:txBody>
      </p:sp>
      <p:pic>
        <p:nvPicPr>
          <p:cNvPr id="6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444" y="3453095"/>
            <a:ext cx="3285069" cy="3285069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4" name="Shape 288"/>
          <p:cNvSpPr/>
          <p:nvPr/>
        </p:nvSpPr>
        <p:spPr>
          <a:xfrm>
            <a:off x="11447842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5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6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7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961" y="505274"/>
            <a:ext cx="1302243" cy="1302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itle 1"/>
          <p:cNvSpPr txBox="1">
            <a:spLocks noGrp="1"/>
          </p:cNvSpPr>
          <p:nvPr>
            <p:ph type="title"/>
          </p:nvPr>
        </p:nvSpPr>
        <p:spPr>
          <a:xfrm>
            <a:off x="2879723" y="1776338"/>
            <a:ext cx="9163052" cy="774702"/>
          </a:xfrm>
          <a:prstGeom prst="rect">
            <a:avLst/>
          </a:prstGeom>
        </p:spPr>
        <p:txBody>
          <a:bodyPr anchor="t"/>
          <a:lstStyle>
            <a:lvl1pPr>
              <a:defRPr sz="2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North East Davie Funding Sources  </a:t>
            </a:r>
          </a:p>
        </p:txBody>
      </p:sp>
      <p:sp>
        <p:nvSpPr>
          <p:cNvPr id="631" name="Content Placeholder 4"/>
          <p:cNvSpPr txBox="1">
            <a:spLocks noGrp="1"/>
          </p:cNvSpPr>
          <p:nvPr>
            <p:ph type="body" sz="half" idx="1"/>
          </p:nvPr>
        </p:nvSpPr>
        <p:spPr>
          <a:xfrm>
            <a:off x="4215112" y="2551040"/>
            <a:ext cx="8227923" cy="63089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4726" indent="-294726" defTabSz="1235455">
              <a:spcBef>
                <a:spcPts val="1300"/>
              </a:spcBef>
              <a:defRPr sz="2300" b="1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Primary funding through Clean Water State Revolving Funds Loan </a:t>
            </a:r>
          </a:p>
          <a:p>
            <a:pPr marL="778191" lvl="1" indent="-463288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“Letter of Intent to Fund” has been obtained </a:t>
            </a:r>
          </a:p>
          <a:p>
            <a:pPr marL="778191" lvl="1" indent="-463288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 smtClean="0"/>
              <a:t>Interest </a:t>
            </a:r>
            <a:r>
              <a:rPr sz="3000" dirty="0"/>
              <a:t>rates are ½ of the market rate</a:t>
            </a:r>
          </a:p>
          <a:p>
            <a:pPr marL="778191" lvl="1" indent="-463288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20-year term</a:t>
            </a:r>
          </a:p>
          <a:p>
            <a:pPr marL="778191" lvl="1" indent="-463288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State and Federal funds </a:t>
            </a:r>
          </a:p>
          <a:p>
            <a:pPr marL="294726" indent="-294726" defTabSz="1235455">
              <a:spcBef>
                <a:spcPts val="1300"/>
              </a:spcBef>
              <a:defRPr sz="2300" b="1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County is seeking additional funding through Economic Development Assistance (EDA) for $2M.</a:t>
            </a:r>
          </a:p>
          <a:p>
            <a:pPr marL="891539" lvl="1" indent="-457200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Federal funding grant from jobs creation </a:t>
            </a:r>
          </a:p>
          <a:p>
            <a:pPr marL="891539" lvl="1" indent="-457200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Currently in Phase 2 of the two-step application process</a:t>
            </a:r>
          </a:p>
          <a:p>
            <a:pPr marL="891539" lvl="1" indent="-457200" defTabSz="1235455">
              <a:spcBef>
                <a:spcPts val="1300"/>
              </a:spcBef>
              <a:buFont typeface="Wingdings" panose="05000000000000000000" pitchFamily="2" charset="2"/>
              <a:buChar char="ü"/>
              <a:defRPr sz="2300">
                <a:latin typeface="+mj-lt"/>
                <a:ea typeface="+mj-ea"/>
                <a:cs typeface="+mj-cs"/>
                <a:sym typeface="Helvetica"/>
              </a:defRPr>
            </a:pPr>
            <a:r>
              <a:rPr sz="3000" dirty="0"/>
              <a:t>Cost of the total project is currently $17.6M</a:t>
            </a:r>
          </a:p>
        </p:txBody>
      </p:sp>
      <p:pic>
        <p:nvPicPr>
          <p:cNvPr id="6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588" y="3162138"/>
            <a:ext cx="3847750" cy="3866988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34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37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38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39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40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961" y="505274"/>
            <a:ext cx="1302243" cy="13022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5576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t="1651"/>
          <a:stretch>
            <a:fillRect/>
          </a:stretch>
        </p:blipFill>
        <p:spPr>
          <a:xfrm rot="2">
            <a:off x="349051" y="2140055"/>
            <a:ext cx="12306642" cy="7808111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45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48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49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50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51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961" y="505274"/>
            <a:ext cx="1302243" cy="1302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Picture 78" descr="Picture 78"/>
          <p:cNvPicPr>
            <a:picLocks noChangeAspect="1"/>
          </p:cNvPicPr>
          <p:nvPr/>
        </p:nvPicPr>
        <p:blipFill>
          <a:blip r:embed="rId2">
            <a:extLst/>
          </a:blip>
          <a:srcRect l="18136" t="2330" r="18136" b="12817"/>
          <a:stretch>
            <a:fillRect/>
          </a:stretch>
        </p:blipFill>
        <p:spPr>
          <a:xfrm>
            <a:off x="4970428" y="1329395"/>
            <a:ext cx="7127447" cy="6793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9" name="Title 1"/>
          <p:cNvGrpSpPr/>
          <p:nvPr/>
        </p:nvGrpSpPr>
        <p:grpSpPr>
          <a:xfrm>
            <a:off x="4940997" y="1782961"/>
            <a:ext cx="7186341" cy="486143"/>
            <a:chOff x="0" y="0"/>
            <a:chExt cx="7186340" cy="486141"/>
          </a:xfrm>
        </p:grpSpPr>
        <p:sp>
          <p:nvSpPr>
            <p:cNvPr id="667" name="Rectangle"/>
            <p:cNvSpPr/>
            <p:nvPr/>
          </p:nvSpPr>
          <p:spPr>
            <a:xfrm>
              <a:off x="-1" y="-1"/>
              <a:ext cx="7186341" cy="486143"/>
            </a:xfrm>
            <a:prstGeom prst="rect">
              <a:avLst/>
            </a:prstGeom>
            <a:solidFill>
              <a:srgbClr val="B3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75389">
                <a:defRPr sz="4600" spc="-100">
                  <a:solidFill>
                    <a:srgbClr val="A7A7A7"/>
                  </a:solidFill>
                </a:defRPr>
              </a:pPr>
              <a:endParaRPr dirty="0"/>
            </a:p>
          </p:txBody>
        </p:sp>
        <p:sp>
          <p:nvSpPr>
            <p:cNvPr id="668" name="Phase I - Projected Completion: Summer 2019"/>
            <p:cNvSpPr txBox="1"/>
            <p:nvPr/>
          </p:nvSpPr>
          <p:spPr>
            <a:xfrm>
              <a:off x="-1" y="15345"/>
              <a:ext cx="7186341" cy="4554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66" tIns="48766" rIns="48766" bIns="48766" numCol="1" anchor="ctr">
              <a:spAutoFit/>
            </a:bodyPr>
            <a:lstStyle>
              <a:lvl1pPr algn="l" defTabSz="975389">
                <a:defRPr sz="2500" spc="-1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Phase I - Projected Completion: Summer 2019    </a:t>
              </a:r>
            </a:p>
          </p:txBody>
        </p:sp>
      </p:grpSp>
      <p:grpSp>
        <p:nvGrpSpPr>
          <p:cNvPr id="672" name="Title 1"/>
          <p:cNvGrpSpPr/>
          <p:nvPr/>
        </p:nvGrpSpPr>
        <p:grpSpPr>
          <a:xfrm>
            <a:off x="10996034" y="8359044"/>
            <a:ext cx="1864064" cy="486143"/>
            <a:chOff x="-1" y="0"/>
            <a:chExt cx="1864062" cy="486141"/>
          </a:xfrm>
        </p:grpSpPr>
        <p:sp>
          <p:nvSpPr>
            <p:cNvPr id="670" name="Rectangle"/>
            <p:cNvSpPr/>
            <p:nvPr/>
          </p:nvSpPr>
          <p:spPr>
            <a:xfrm>
              <a:off x="-2" y="-1"/>
              <a:ext cx="1864064" cy="486143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75389">
                <a:defRPr sz="4600" spc="-100">
                  <a:solidFill>
                    <a:srgbClr val="A7A7A7"/>
                  </a:solidFill>
                </a:defRPr>
              </a:pPr>
              <a:endParaRPr dirty="0"/>
            </a:p>
          </p:txBody>
        </p:sp>
        <p:sp>
          <p:nvSpPr>
            <p:cNvPr id="671" name="PARTF Phase I"/>
            <p:cNvSpPr txBox="1"/>
            <p:nvPr/>
          </p:nvSpPr>
          <p:spPr>
            <a:xfrm>
              <a:off x="-2" y="70833"/>
              <a:ext cx="1864064" cy="344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66" tIns="48766" rIns="48766" bIns="48766" numCol="1" anchor="ctr">
              <a:spAutoFit/>
            </a:bodyPr>
            <a:lstStyle>
              <a:lvl1pPr algn="l" defTabSz="975389">
                <a:defRPr sz="1700" spc="-1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PARTF Phase I</a:t>
              </a:r>
            </a:p>
          </p:txBody>
        </p:sp>
      </p:grpSp>
      <p:grpSp>
        <p:nvGrpSpPr>
          <p:cNvPr id="675" name="Title 1"/>
          <p:cNvGrpSpPr/>
          <p:nvPr/>
        </p:nvGrpSpPr>
        <p:grpSpPr>
          <a:xfrm>
            <a:off x="9045383" y="8367345"/>
            <a:ext cx="1864065" cy="486143"/>
            <a:chOff x="-1" y="0"/>
            <a:chExt cx="1864063" cy="486141"/>
          </a:xfrm>
        </p:grpSpPr>
        <p:sp>
          <p:nvSpPr>
            <p:cNvPr id="673" name="Rectangle"/>
            <p:cNvSpPr/>
            <p:nvPr/>
          </p:nvSpPr>
          <p:spPr>
            <a:xfrm>
              <a:off x="-2" y="-1"/>
              <a:ext cx="1864065" cy="486143"/>
            </a:xfrm>
            <a:prstGeom prst="rect">
              <a:avLst/>
            </a:prstGeom>
            <a:solidFill>
              <a:srgbClr val="B3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75389">
                <a:defRPr sz="4600" spc="-100">
                  <a:solidFill>
                    <a:srgbClr val="A7A7A7"/>
                  </a:solidFill>
                </a:defRPr>
              </a:pPr>
              <a:endParaRPr dirty="0"/>
            </a:p>
          </p:txBody>
        </p:sp>
        <p:sp>
          <p:nvSpPr>
            <p:cNvPr id="674" name="Phase I Elements"/>
            <p:cNvSpPr txBox="1"/>
            <p:nvPr/>
          </p:nvSpPr>
          <p:spPr>
            <a:xfrm>
              <a:off x="-2" y="70833"/>
              <a:ext cx="1864065" cy="344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66" tIns="48766" rIns="48766" bIns="48766" numCol="1" anchor="ctr">
              <a:spAutoFit/>
            </a:bodyPr>
            <a:lstStyle>
              <a:lvl1pPr algn="l" defTabSz="975389">
                <a:defRPr sz="1700" spc="-1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Phase I Elements</a:t>
              </a:r>
            </a:p>
          </p:txBody>
        </p:sp>
      </p:grpSp>
      <p:grpSp>
        <p:nvGrpSpPr>
          <p:cNvPr id="678" name="Title 1"/>
          <p:cNvGrpSpPr/>
          <p:nvPr/>
        </p:nvGrpSpPr>
        <p:grpSpPr>
          <a:xfrm>
            <a:off x="10996035" y="8923707"/>
            <a:ext cx="1864063" cy="598472"/>
            <a:chOff x="0" y="0"/>
            <a:chExt cx="1864061" cy="598470"/>
          </a:xfrm>
        </p:grpSpPr>
        <p:sp>
          <p:nvSpPr>
            <p:cNvPr id="676" name="Rectangle"/>
            <p:cNvSpPr/>
            <p:nvPr/>
          </p:nvSpPr>
          <p:spPr>
            <a:xfrm>
              <a:off x="0" y="56166"/>
              <a:ext cx="1864063" cy="48614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75389">
                <a:defRPr sz="4600" spc="-100">
                  <a:solidFill>
                    <a:srgbClr val="A7A7A7"/>
                  </a:solidFill>
                </a:defRPr>
              </a:pPr>
              <a:endParaRPr dirty="0"/>
            </a:p>
          </p:txBody>
        </p:sp>
        <p:sp>
          <p:nvSpPr>
            <p:cNvPr id="677" name="Future Phase Elements"/>
            <p:cNvSpPr txBox="1"/>
            <p:nvPr/>
          </p:nvSpPr>
          <p:spPr>
            <a:xfrm>
              <a:off x="0" y="-1"/>
              <a:ext cx="1864063" cy="598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66" tIns="48766" rIns="48766" bIns="48766" numCol="1" anchor="ctr">
              <a:spAutoFit/>
            </a:bodyPr>
            <a:lstStyle>
              <a:lvl1pPr algn="l" defTabSz="975389">
                <a:defRPr sz="1700" spc="-1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Future Phase Elements</a:t>
              </a:r>
            </a:p>
          </p:txBody>
        </p:sp>
      </p:grpSp>
      <p:sp>
        <p:nvSpPr>
          <p:cNvPr id="679" name="TextBox 2"/>
          <p:cNvSpPr txBox="1"/>
          <p:nvPr/>
        </p:nvSpPr>
        <p:spPr>
          <a:xfrm>
            <a:off x="4235553" y="8181519"/>
            <a:ext cx="4533693" cy="15181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75389"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Six (6) of the top ten (10) programs elements that our residents and advisory board have identified as top priorities are included in Phase 1.</a:t>
            </a:r>
          </a:p>
          <a:p>
            <a:pPr defTabSz="975389">
              <a:defRPr sz="1400" b="1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defTabSz="975389"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27% of the park bond funding is dedicated to maintaining and upgrading the existing gymnasium building</a:t>
            </a:r>
          </a:p>
        </p:txBody>
      </p:sp>
      <p:sp>
        <p:nvSpPr>
          <p:cNvPr id="680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81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6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84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85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86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87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PARK MASTER PLAN</a:t>
            </a:r>
          </a:p>
        </p:txBody>
      </p:sp>
      <p:pic>
        <p:nvPicPr>
          <p:cNvPr id="6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412" y="397303"/>
            <a:ext cx="1518184" cy="151818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A32E454-125E-452A-AFB1-70B8CA0C2BBD}"/>
              </a:ext>
            </a:extLst>
          </p:cNvPr>
          <p:cNvSpPr txBox="1"/>
          <p:nvPr/>
        </p:nvSpPr>
        <p:spPr>
          <a:xfrm>
            <a:off x="173555" y="2175719"/>
            <a:ext cx="4072082" cy="7460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ct val="20000"/>
              </a:spcBef>
              <a:spcAft>
                <a:spcPts val="0"/>
              </a:spcAft>
              <a:buClr>
                <a:srgbClr val="797B7E"/>
              </a:buClr>
            </a:pPr>
            <a:r>
              <a:rPr lang="en-US" sz="1400" b="1" u="sng" dirty="0">
                <a:latin typeface="+mj-lt"/>
              </a:rPr>
              <a:t>Exterior Program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+mj-lt"/>
                <a:cs typeface="Arial" panose="020B0604020202020204" pitchFamily="34" charset="0"/>
              </a:rPr>
              <a:t>Splash Pad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300</a:t>
            </a:r>
            <a:r>
              <a:rPr lang="en-US" sz="1400" dirty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’ Softball/baseball field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Inclusive </a:t>
            </a: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playground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Amphitheater Building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Civic Green</a:t>
            </a:r>
            <a:endParaRPr lang="en-US" sz="1400" dirty="0">
              <a:highlight>
                <a:srgbClr val="B3FFFF"/>
              </a:highlight>
              <a:latin typeface="+mj-lt"/>
              <a:cs typeface="Arial" panose="020B0604020202020204" pitchFamily="34" charset="0"/>
            </a:endParaRP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Medium </a:t>
            </a:r>
            <a:r>
              <a:rPr lang="en-US" sz="1400" dirty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Shelter (2)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Dog Park (1 </a:t>
            </a: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acre)</a:t>
            </a:r>
            <a:endParaRPr lang="en-US" sz="1400" dirty="0">
              <a:highlight>
                <a:srgbClr val="B3FFFF"/>
              </a:highlight>
              <a:latin typeface="+mj-lt"/>
              <a:cs typeface="Arial" panose="020B0604020202020204" pitchFamily="34" charset="0"/>
            </a:endParaRP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Trails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Parking Lot Upgrades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Sidewalks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Landscaping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Lighting</a:t>
            </a:r>
          </a:p>
          <a:p>
            <a:pPr marL="22860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Entry &amp; Wayfinding Signage</a:t>
            </a:r>
            <a:endParaRPr lang="en-US" sz="1400" dirty="0">
              <a:highlight>
                <a:srgbClr val="A9D08E"/>
              </a:highlight>
              <a:latin typeface="+mj-lt"/>
              <a:cs typeface="Arial" panose="020B0604020202020204" pitchFamily="34" charset="0"/>
            </a:endParaRP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210’ Baseball/ Tee-ball field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Family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Exercise Area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Team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Building Course 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Pickleball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Courts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Upgrade Football Field to Turf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Large Shelter (1)</a:t>
            </a:r>
            <a:endParaRPr lang="en-US" sz="1400" dirty="0">
              <a:solidFill>
                <a:schemeClr val="bg2">
                  <a:lumMod val="25000"/>
                </a:schemeClr>
              </a:solidFill>
              <a:highlight>
                <a:srgbClr val="A9D08E"/>
              </a:highlight>
              <a:latin typeface="+mj-lt"/>
              <a:cs typeface="Arial" panose="020B0604020202020204" pitchFamily="34" charset="0"/>
            </a:endParaRP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Small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Shelter (2)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Nature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Center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Small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restroom Building 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Maintenance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Building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endParaRPr lang="en-US" sz="1400" dirty="0" smtClean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l" defTabSz="914400" fontAlgn="auto">
              <a:spcBef>
                <a:spcPct val="20000"/>
              </a:spcBef>
              <a:spcAft>
                <a:spcPts val="0"/>
              </a:spcAft>
              <a:buClr>
                <a:srgbClr val="797B7E"/>
              </a:buClr>
            </a:pPr>
            <a:r>
              <a:rPr lang="en-US" sz="1400" b="1" u="sng" dirty="0">
                <a:latin typeface="+mj-lt"/>
              </a:rPr>
              <a:t>Interior Program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Roof Renovation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Renovate Existing Entry Elements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New Restrooms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Building Systems</a:t>
            </a:r>
          </a:p>
          <a:p>
            <a:pPr marL="228600" lvl="0" indent="-228600" algn="l" defTabSz="91440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prstClr val="black"/>
                </a:solidFill>
                <a:highlight>
                  <a:srgbClr val="B3FFFF"/>
                </a:highlight>
                <a:latin typeface="+mj-lt"/>
                <a:cs typeface="Arial" panose="020B0604020202020204" pitchFamily="34" charset="0"/>
              </a:rPr>
              <a:t>Environmental Assessment &amp; Abatement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highlight>
                <a:srgbClr val="A9D08E"/>
              </a:highlight>
              <a:latin typeface="+mj-lt"/>
              <a:cs typeface="Arial" panose="020B0604020202020204" pitchFamily="34" charset="0"/>
            </a:endParaRP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Demo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restrooms &amp; showers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New Program Spaces</a:t>
            </a:r>
          </a:p>
          <a:p>
            <a:pPr marL="228600" indent="-228600" algn="l" defTabSz="91440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Interior Finishes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Updates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2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7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5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6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7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8" name="Title 2"/>
          <p:cNvSpPr txBox="1"/>
          <p:nvPr/>
        </p:nvSpPr>
        <p:spPr>
          <a:xfrm>
            <a:off x="26077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QUALITY OF LIFE  - SUBSTANCE ABUSE</a:t>
            </a:r>
          </a:p>
        </p:txBody>
      </p:sp>
      <p:pic>
        <p:nvPicPr>
          <p:cNvPr id="7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857" y="321170"/>
            <a:ext cx="1670450" cy="167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rcRect l="902" t="19756" r="900" b="12289"/>
          <a:stretch>
            <a:fillRect/>
          </a:stretch>
        </p:blipFill>
        <p:spPr>
          <a:xfrm>
            <a:off x="780850" y="2809523"/>
            <a:ext cx="11172192" cy="5974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age42.pdf" descr="image4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9581" y="6071923"/>
            <a:ext cx="6309849" cy="2698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rcRect b="20229"/>
          <a:stretch>
            <a:fillRect/>
          </a:stretch>
        </p:blipFill>
        <p:spPr>
          <a:xfrm>
            <a:off x="9926066" y="8888924"/>
            <a:ext cx="2682726" cy="792608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TextBox 3"/>
          <p:cNvSpPr txBox="1"/>
          <p:nvPr/>
        </p:nvSpPr>
        <p:spPr>
          <a:xfrm>
            <a:off x="778933" y="8805526"/>
            <a:ext cx="6808398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Source: Opioid Dispensing – NC Division of Mental Health, Controlled Substance Reporting System, 2016/ Population- National Center for Health Statistics, 2016 </a:t>
            </a:r>
          </a:p>
          <a:p>
            <a:pPr algn="l"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Analysis: Injury Epidemiology and Surveillance Unit</a:t>
            </a:r>
          </a:p>
        </p:txBody>
      </p:sp>
      <p:sp>
        <p:nvSpPr>
          <p:cNvPr id="715" name="Rectangle 2"/>
          <p:cNvSpPr txBox="1"/>
          <p:nvPr/>
        </p:nvSpPr>
        <p:spPr>
          <a:xfrm>
            <a:off x="192337" y="2043104"/>
            <a:ext cx="1262012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Rate of Outpatient Opioid Pills Dispensed by County</a:t>
            </a:r>
          </a:p>
          <a:p>
            <a:pPr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per North Carolina Resident,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8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21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22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23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24" name="Title 2"/>
          <p:cNvSpPr txBox="1"/>
          <p:nvPr/>
        </p:nvSpPr>
        <p:spPr>
          <a:xfrm>
            <a:off x="26077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QUALITY OF LIFE  - SUBSTANCE ABUSE</a:t>
            </a:r>
          </a:p>
        </p:txBody>
      </p:sp>
      <p:pic>
        <p:nvPicPr>
          <p:cNvPr id="7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857" y="321170"/>
            <a:ext cx="1670450" cy="167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b="20229"/>
          <a:stretch>
            <a:fillRect/>
          </a:stretch>
        </p:blipFill>
        <p:spPr>
          <a:xfrm>
            <a:off x="9926066" y="8888924"/>
            <a:ext cx="2682726" cy="792609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Rectangle 2"/>
          <p:cNvSpPr txBox="1"/>
          <p:nvPr/>
        </p:nvSpPr>
        <p:spPr>
          <a:xfrm>
            <a:off x="351567" y="2069774"/>
            <a:ext cx="12620126" cy="146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685800">
              <a:lnSpc>
                <a:spcPct val="90000"/>
              </a:lnSpc>
              <a:spcBef>
                <a:spcPts val="700"/>
              </a:spcBef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County Demographics of Unintentional Medication </a:t>
            </a:r>
            <a:br>
              <a:rPr dirty="0"/>
            </a:br>
            <a:r>
              <a:rPr dirty="0"/>
              <a:t>&amp; Drug Overdose Deaths </a:t>
            </a:r>
          </a:p>
          <a:p>
            <a:pPr defTabSz="685800">
              <a:lnSpc>
                <a:spcPct val="90000"/>
              </a:lnSpc>
              <a:spcBef>
                <a:spcPts val="700"/>
              </a:spcBef>
              <a:defRPr sz="3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By Sex/Age: 2012-2016</a:t>
            </a:r>
          </a:p>
        </p:txBody>
      </p:sp>
      <p:pic>
        <p:nvPicPr>
          <p:cNvPr id="728" name="image46.pdf" descr="image4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150" y="3813710"/>
            <a:ext cx="12128501" cy="46355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1" name="Text Box 172"/>
          <p:cNvGrpSpPr/>
          <p:nvPr/>
        </p:nvGrpSpPr>
        <p:grpSpPr>
          <a:xfrm>
            <a:off x="438150" y="8587297"/>
            <a:ext cx="7657653" cy="812801"/>
            <a:chOff x="0" y="0"/>
            <a:chExt cx="7657651" cy="812800"/>
          </a:xfrm>
        </p:grpSpPr>
        <p:sp>
          <p:nvSpPr>
            <p:cNvPr id="729" name="Rectangle"/>
            <p:cNvSpPr/>
            <p:nvPr/>
          </p:nvSpPr>
          <p:spPr>
            <a:xfrm>
              <a:off x="0" y="-1"/>
              <a:ext cx="7657653" cy="6747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1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  <p:sp>
          <p:nvSpPr>
            <p:cNvPr id="730" name="Source: Deaths-N.C. State Center for Health Statistics, Vital Statistics, 2012-2016, Unintentional medication and drug overdose: X40-X44/Population-National Center for Health Statistics, 2012-2016…"/>
            <p:cNvSpPr txBox="1"/>
            <p:nvPr/>
          </p:nvSpPr>
          <p:spPr>
            <a:xfrm>
              <a:off x="0" y="0"/>
              <a:ext cx="7657653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>
                <a:defRPr sz="1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Source: Deaths-N.C. State Center for Health Statistics, Vital Statistics, 2012-2016, Unintentional medication and drug overdose: X40-X44/Population-National Center for Health Statistics, 2012-2016</a:t>
              </a:r>
              <a:endParaRPr sz="1100" dirty="0"/>
            </a:p>
            <a:p>
              <a:pPr algn="l">
                <a:defRPr sz="1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Analysis by Injury Epidemiology and Surveillance Unit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3" name="Table 2"/>
          <p:cNvGraphicFramePr/>
          <p:nvPr>
            <p:extLst>
              <p:ext uri="{D42A27DB-BD31-4B8C-83A1-F6EECF244321}">
                <p14:modId xmlns:p14="http://schemas.microsoft.com/office/powerpoint/2010/main" val="573415678"/>
              </p:ext>
            </p:extLst>
          </p:nvPr>
        </p:nvGraphicFramePr>
        <p:xfrm>
          <a:off x="376703" y="2597497"/>
          <a:ext cx="12234396" cy="627980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76077"/>
                <a:gridCol w="1105210"/>
                <a:gridCol w="1055691"/>
                <a:gridCol w="977490"/>
                <a:gridCol w="1016591"/>
                <a:gridCol w="997040"/>
                <a:gridCol w="1133888"/>
                <a:gridCol w="840643"/>
                <a:gridCol w="957941"/>
                <a:gridCol w="938392"/>
                <a:gridCol w="918842"/>
                <a:gridCol w="1016591"/>
              </a:tblGrid>
              <a:tr h="918700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County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Index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Violent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Property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Murder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Rape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Robbery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Assault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Burglary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Larceny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MVT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Arson Rate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</a:tr>
              <a:tr h="747747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Davie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1,825.7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163.7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1,662.0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0.0 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14.1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8.5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141.1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536.1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1,058.2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67.7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2.8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</a:tr>
              <a:tr h="747747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Forsyth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5,090.8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651.5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4,439.2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7.4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34.4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141.8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467.9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1,091.0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3,109.9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238.3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29.5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</a:tr>
              <a:tr h="747747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Stokes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2,271.8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153.8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2,117.9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4.2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8.4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139.1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503.7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1,521.5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92.7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4.2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</a:tr>
              <a:tr h="747747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Surry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3,001.0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167.9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2,833.1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20.5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31.4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113.3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846.1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1,853.3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133.7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24.6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</a:tr>
              <a:tr h="747747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Yadkin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2,173.1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231.2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1,941.8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2.8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19.5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25.1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183.9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660.3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1,159.0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122.6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5.6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</a:tr>
              <a:tr h="747747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McDowell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3,121.3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161.9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2,959.4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6.7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18.0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33.7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103.4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958.0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1,763.1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238.4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51.7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</a:tr>
              <a:tr h="874620">
                <a:tc>
                  <a:txBody>
                    <a:bodyPr/>
                    <a:lstStyle/>
                    <a:p>
                      <a:r>
                        <a:rPr sz="1800" b="1" dirty="0">
                          <a:sym typeface="Helvetica"/>
                        </a:rPr>
                        <a:t>State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3,154.5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374.9</a:t>
                      </a:r>
                    </a:p>
                  </a:txBody>
                  <a:tcPr marL="45720" marR="4572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2,779.7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6.9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21.1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95.9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251.0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721.6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1,904.7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153.3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800" dirty="0">
                          <a:sym typeface="Helvetica"/>
                        </a:rPr>
                        <a:t>14.9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34" name="TextBox 3"/>
          <p:cNvSpPr txBox="1"/>
          <p:nvPr/>
        </p:nvSpPr>
        <p:spPr>
          <a:xfrm>
            <a:off x="376701" y="9342119"/>
            <a:ext cx="708991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200" i="1" dirty="0">
                <a:latin typeface="Calibri" panose="020F0502020204030204" pitchFamily="34" charset="0"/>
              </a:rPr>
              <a:t>Source: NC State Bureau of Investigation</a:t>
            </a:r>
          </a:p>
        </p:txBody>
      </p:sp>
      <p:sp>
        <p:nvSpPr>
          <p:cNvPr id="735" name="TextBox 4"/>
          <p:cNvSpPr txBox="1"/>
          <p:nvPr/>
        </p:nvSpPr>
        <p:spPr>
          <a:xfrm>
            <a:off x="1622899" y="1812740"/>
            <a:ext cx="98463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2016 Crime Statistics</a:t>
            </a:r>
          </a:p>
        </p:txBody>
      </p:sp>
      <p:sp>
        <p:nvSpPr>
          <p:cNvPr id="736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37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UTILITY INFRASTRUCTURE</a:t>
            </a:r>
          </a:p>
        </p:txBody>
      </p:sp>
      <p:pic>
        <p:nvPicPr>
          <p:cNvPr id="7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185" y="544751"/>
            <a:ext cx="1317794" cy="1175328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Shape 287"/>
          <p:cNvSpPr/>
          <p:nvPr/>
        </p:nvSpPr>
        <p:spPr>
          <a:xfrm>
            <a:off x="-12095" y="648072"/>
            <a:ext cx="12341728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40" name="Shape 288"/>
          <p:cNvSpPr/>
          <p:nvPr/>
        </p:nvSpPr>
        <p:spPr>
          <a:xfrm>
            <a:off x="11469265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41" name="Shape 289"/>
          <p:cNvSpPr/>
          <p:nvPr/>
        </p:nvSpPr>
        <p:spPr>
          <a:xfrm>
            <a:off x="10579709" y="648072"/>
            <a:ext cx="889566" cy="10166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42" name="Shape 290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43" name="Title 2"/>
          <p:cNvSpPr txBox="1"/>
          <p:nvPr/>
        </p:nvSpPr>
        <p:spPr>
          <a:xfrm>
            <a:off x="2785585" y="526454"/>
            <a:ext cx="8107690" cy="125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1235455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QUALITY OF LIFE - CRIME RATES</a:t>
            </a:r>
          </a:p>
        </p:txBody>
      </p:sp>
      <p:pic>
        <p:nvPicPr>
          <p:cNvPr id="7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417" y="568730"/>
            <a:ext cx="1175329" cy="1175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roup 583"/>
          <p:cNvGrpSpPr/>
          <p:nvPr/>
        </p:nvGrpSpPr>
        <p:grpSpPr>
          <a:xfrm>
            <a:off x="-92840" y="-84671"/>
            <a:ext cx="8035649" cy="9922941"/>
            <a:chOff x="0" y="-1"/>
            <a:chExt cx="8035648" cy="9922940"/>
          </a:xfrm>
        </p:grpSpPr>
        <p:pic>
          <p:nvPicPr>
            <p:cNvPr id="697" name="image26.jpg" descr="image2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607" r="26606"/>
            <a:stretch>
              <a:fillRect/>
            </a:stretch>
          </p:blipFill>
          <p:spPr>
            <a:xfrm>
              <a:off x="0" y="56486"/>
              <a:ext cx="8035649" cy="9810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8" name="Shape 582"/>
            <p:cNvSpPr/>
            <p:nvPr/>
          </p:nvSpPr>
          <p:spPr>
            <a:xfrm>
              <a:off x="77720" y="-2"/>
              <a:ext cx="7956293" cy="9922941"/>
            </a:xfrm>
            <a:prstGeom prst="rect">
              <a:avLst/>
            </a:prstGeom>
            <a:solidFill>
              <a:srgbClr val="000000">
                <a:alpha val="52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/>
            </a:p>
          </p:txBody>
        </p:sp>
      </p:grpSp>
      <p:sp>
        <p:nvSpPr>
          <p:cNvPr id="700" name="Shape 584"/>
          <p:cNvSpPr/>
          <p:nvPr/>
        </p:nvSpPr>
        <p:spPr>
          <a:xfrm>
            <a:off x="-29026" y="6710208"/>
            <a:ext cx="11991196" cy="1016644"/>
          </a:xfrm>
          <a:prstGeom prst="rect">
            <a:avLst/>
          </a:prstGeom>
          <a:solidFill>
            <a:srgbClr val="76D6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1" name="Shape 585"/>
          <p:cNvSpPr/>
          <p:nvPr/>
        </p:nvSpPr>
        <p:spPr>
          <a:xfrm>
            <a:off x="567890" y="6149842"/>
            <a:ext cx="2420618" cy="2434371"/>
          </a:xfrm>
          <a:prstGeom prst="ellipse">
            <a:avLst/>
          </a:prstGeom>
          <a:solidFill>
            <a:srgbClr val="76D6FF"/>
          </a:soli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2" name="Shape 586"/>
          <p:cNvSpPr/>
          <p:nvPr/>
        </p:nvSpPr>
        <p:spPr>
          <a:xfrm>
            <a:off x="11049765" y="6710209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3" name="Shape 587"/>
          <p:cNvSpPr/>
          <p:nvPr/>
        </p:nvSpPr>
        <p:spPr>
          <a:xfrm>
            <a:off x="10160209" y="6710209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4" name="Shape 588"/>
          <p:cNvSpPr txBox="1"/>
          <p:nvPr/>
        </p:nvSpPr>
        <p:spPr>
          <a:xfrm>
            <a:off x="3062165" y="6833210"/>
            <a:ext cx="7024384" cy="77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4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ENGAGING PARTNERS &amp; PUBLIC</a:t>
            </a:r>
          </a:p>
        </p:txBody>
      </p:sp>
      <p:pic>
        <p:nvPicPr>
          <p:cNvPr id="705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0874" y="8298208"/>
            <a:ext cx="3260937" cy="1065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age13.tif" descr="image1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298" y="6610074"/>
            <a:ext cx="1617800" cy="1513905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Shape 591"/>
          <p:cNvSpPr/>
          <p:nvPr/>
        </p:nvSpPr>
        <p:spPr>
          <a:xfrm>
            <a:off x="8595359" y="1957490"/>
            <a:ext cx="3820165" cy="3576325"/>
          </a:xfrm>
          <a:prstGeom prst="diamond">
            <a:avLst/>
          </a:prstGeom>
          <a:solidFill>
            <a:srgbClr val="76D6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38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</p:txBody>
      </p:sp>
      <p:sp>
        <p:nvSpPr>
          <p:cNvPr id="708" name="Shape 592"/>
          <p:cNvSpPr/>
          <p:nvPr/>
        </p:nvSpPr>
        <p:spPr>
          <a:xfrm rot="16200000">
            <a:off x="9083040" y="-155788"/>
            <a:ext cx="2844804" cy="3820163"/>
          </a:xfrm>
          <a:prstGeom prst="chevron">
            <a:avLst>
              <a:gd name="adj" fmla="val 62359"/>
            </a:avLst>
          </a:prstGeom>
          <a:solidFill>
            <a:srgbClr val="76D6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09" name="Shape 593"/>
          <p:cNvSpPr txBox="1"/>
          <p:nvPr/>
        </p:nvSpPr>
        <p:spPr>
          <a:xfrm>
            <a:off x="8338818" y="2915834"/>
            <a:ext cx="4307844" cy="113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defTabSz="1300480">
              <a:defRPr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COMMUNITY ENGAGEMENT</a:t>
            </a:r>
          </a:p>
        </p:txBody>
      </p:sp>
      <p:pic>
        <p:nvPicPr>
          <p:cNvPr id="710" name="image13.tif" descr="image1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30186" y="4110299"/>
            <a:ext cx="1125111" cy="10528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06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335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94" name="Shape 336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95" name="Shape 337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96" name="Shape 338"/>
          <p:cNvSpPr txBox="1"/>
          <p:nvPr/>
        </p:nvSpPr>
        <p:spPr>
          <a:xfrm>
            <a:off x="2661728" y="745676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smtClean="0"/>
              <a:t>Questio</a:t>
            </a:r>
            <a:r>
              <a:rPr lang="en-US" dirty="0" smtClean="0"/>
              <a:t>ns Asked</a:t>
            </a:r>
            <a:endParaRPr dirty="0"/>
          </a:p>
        </p:txBody>
      </p:sp>
      <p:sp>
        <p:nvSpPr>
          <p:cNvPr id="797" name="Shape 339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798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293" y="630703"/>
            <a:ext cx="1217776" cy="1139572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Shape 354"/>
          <p:cNvSpPr txBox="1"/>
          <p:nvPr/>
        </p:nvSpPr>
        <p:spPr>
          <a:xfrm>
            <a:off x="1249193" y="2151475"/>
            <a:ext cx="10707068" cy="67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 defTabSz="914400">
              <a:defRPr sz="24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l"/>
            <a:r>
              <a:rPr sz="4800" b="1" dirty="0">
                <a:solidFill>
                  <a:schemeClr val="tx1"/>
                </a:solidFill>
                <a:latin typeface="+mn-lt"/>
              </a:rPr>
              <a:t>What qualities does Davie County possess that would make a family or business want to move here</a:t>
            </a:r>
            <a:r>
              <a:rPr sz="4800" b="1" dirty="0" smtClean="0">
                <a:solidFill>
                  <a:schemeClr val="tx1"/>
                </a:solidFill>
                <a:latin typeface="+mn-lt"/>
              </a:rPr>
              <a:t>?</a:t>
            </a:r>
            <a:endParaRPr lang="en-US" sz="4800" b="1" dirty="0" smtClean="0">
              <a:solidFill>
                <a:schemeClr val="tx1"/>
              </a:solidFill>
              <a:latin typeface="+mn-lt"/>
            </a:endParaRPr>
          </a:p>
          <a:p>
            <a:pPr algn="l"/>
            <a:endParaRPr lang="en-US" sz="4800" b="1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sz="4800" b="1" dirty="0">
                <a:solidFill>
                  <a:schemeClr val="tx1"/>
                </a:solidFill>
                <a:latin typeface="+mn-lt"/>
              </a:rPr>
              <a:t>What concerns you about Davie </a:t>
            </a:r>
            <a:r>
              <a:rPr lang="en-US" sz="4800" b="1" dirty="0" smtClean="0">
                <a:solidFill>
                  <a:schemeClr val="tx1"/>
                </a:solidFill>
                <a:latin typeface="+mn-lt"/>
              </a:rPr>
              <a:t>County?</a:t>
            </a:r>
          </a:p>
          <a:p>
            <a:pPr algn="l"/>
            <a:endParaRPr lang="en-US" sz="4800" b="1" dirty="0" smtClean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sz="4800" b="1" dirty="0">
                <a:latin typeface="+mn-lt"/>
              </a:rPr>
              <a:t>What activities should Davie County focus on in this </a:t>
            </a:r>
            <a:r>
              <a:rPr lang="en-US" sz="4800" b="1" dirty="0" smtClean="0">
                <a:latin typeface="+mn-lt"/>
              </a:rPr>
              <a:t>Strategic </a:t>
            </a:r>
            <a:r>
              <a:rPr lang="en-US" sz="4800" b="1" dirty="0">
                <a:latin typeface="+mn-lt"/>
              </a:rPr>
              <a:t>P</a:t>
            </a:r>
            <a:r>
              <a:rPr lang="en-US" sz="4800" b="1" dirty="0" smtClean="0">
                <a:latin typeface="+mn-lt"/>
              </a:rPr>
              <a:t>lan?</a:t>
            </a:r>
            <a:endParaRPr sz="4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410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278"/>
          <p:cNvSpPr/>
          <p:nvPr/>
        </p:nvSpPr>
        <p:spPr>
          <a:xfrm>
            <a:off x="11727815" y="741404"/>
            <a:ext cx="667174" cy="854680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30" name="TextBox 8"/>
          <p:cNvSpPr txBox="1"/>
          <p:nvPr/>
        </p:nvSpPr>
        <p:spPr>
          <a:xfrm>
            <a:off x="262908" y="9214706"/>
            <a:ext cx="717533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400" dirty="0">
                <a:latin typeface="Calibri" panose="020F0502020204030204" pitchFamily="34" charset="0"/>
              </a:rPr>
              <a:t>Source: NC Office of Budget &amp; Management (2016 Certified Population Estimate)</a:t>
            </a:r>
          </a:p>
        </p:txBody>
      </p:sp>
      <p:sp>
        <p:nvSpPr>
          <p:cNvPr id="33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234958" y="2302283"/>
            <a:ext cx="7175335" cy="669549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500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b="1" dirty="0" smtClean="0"/>
              <a:t>M</a:t>
            </a:r>
            <a:r>
              <a:rPr sz="3600" b="1" dirty="0" smtClean="0"/>
              <a:t>edian </a:t>
            </a:r>
            <a:r>
              <a:rPr lang="en-US" sz="3600" b="1" dirty="0"/>
              <a:t>A</a:t>
            </a:r>
            <a:r>
              <a:rPr sz="3600" b="1" dirty="0" smtClean="0"/>
              <a:t>ge</a:t>
            </a:r>
            <a:r>
              <a:rPr lang="en-US" sz="3600" b="1" dirty="0"/>
              <a:t> </a:t>
            </a:r>
            <a:r>
              <a:rPr lang="en-US" sz="3600" b="1" dirty="0" smtClean="0"/>
              <a:t>= 44</a:t>
            </a:r>
            <a:endParaRPr lang="en-US" sz="3600" b="1" dirty="0"/>
          </a:p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500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i="1" dirty="0" smtClean="0"/>
              <a:t>Higher than our neighbor, </a:t>
            </a:r>
            <a:r>
              <a:rPr sz="3600" i="1" dirty="0" smtClean="0"/>
              <a:t>Forsyth </a:t>
            </a:r>
            <a:r>
              <a:rPr sz="3600" i="1" dirty="0"/>
              <a:t>County and </a:t>
            </a:r>
            <a:r>
              <a:rPr lang="en-US" sz="3600" i="1" dirty="0" smtClean="0"/>
              <a:t>the NC average</a:t>
            </a:r>
          </a:p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500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3600" b="1" dirty="0"/>
          </a:p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500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600" b="1" i="1" dirty="0" smtClean="0"/>
              <a:t>Almost </a:t>
            </a:r>
            <a:r>
              <a:rPr sz="3600" b="1" i="1" dirty="0"/>
              <a:t>one-fifth of </a:t>
            </a:r>
            <a:r>
              <a:rPr sz="3600" b="1" i="1" dirty="0" smtClean="0"/>
              <a:t>residents </a:t>
            </a:r>
            <a:r>
              <a:rPr sz="3600" b="1" i="1" dirty="0"/>
              <a:t>are age 65 years or </a:t>
            </a:r>
            <a:r>
              <a:rPr sz="3600" b="1" i="1" dirty="0" smtClean="0"/>
              <a:t>older</a:t>
            </a:r>
            <a:endParaRPr lang="en-US" sz="3600" b="1" i="1" dirty="0" smtClean="0"/>
          </a:p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500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600" i="1" dirty="0" smtClean="0"/>
              <a:t>This </a:t>
            </a:r>
            <a:r>
              <a:rPr sz="3600" i="1" dirty="0"/>
              <a:t>is the fastest growing age group, and </a:t>
            </a:r>
            <a:r>
              <a:rPr sz="3600" i="1" dirty="0" smtClean="0"/>
              <a:t>will </a:t>
            </a:r>
            <a:r>
              <a:rPr sz="3600" i="1" dirty="0"/>
              <a:t>represent more </a:t>
            </a:r>
            <a:r>
              <a:rPr sz="3600" i="1" dirty="0" smtClean="0"/>
              <a:t>than</a:t>
            </a:r>
            <a:r>
              <a:rPr lang="en-US" sz="3600" i="1" dirty="0" smtClean="0"/>
              <a:t> </a:t>
            </a:r>
            <a:r>
              <a:rPr sz="3600" b="1" i="1" dirty="0" smtClean="0"/>
              <a:t>one-fourth </a:t>
            </a:r>
            <a:r>
              <a:rPr sz="3600" b="1" i="1" dirty="0"/>
              <a:t>of </a:t>
            </a:r>
            <a:r>
              <a:rPr lang="en-US" sz="3600" b="1" i="1" dirty="0" smtClean="0"/>
              <a:t>our</a:t>
            </a:r>
            <a:r>
              <a:rPr sz="3600" b="1" i="1" dirty="0" smtClean="0"/>
              <a:t> </a:t>
            </a:r>
            <a:r>
              <a:rPr sz="3600" b="1" i="1" dirty="0"/>
              <a:t>population by </a:t>
            </a:r>
            <a:r>
              <a:rPr sz="3600" b="1" i="1" dirty="0" smtClean="0"/>
              <a:t>2037</a:t>
            </a:r>
            <a:endParaRPr sz="3600" b="1" i="1" dirty="0"/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52" y="3001444"/>
            <a:ext cx="4496415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34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35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36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37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338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24" y="741404"/>
            <a:ext cx="913334" cy="85468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REGION’S POPULATION GROWTH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335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13" name="Shape 336"/>
          <p:cNvSpPr/>
          <p:nvPr/>
        </p:nvSpPr>
        <p:spPr>
          <a:xfrm>
            <a:off x="11066698" y="648074"/>
            <a:ext cx="889565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14" name="Shape 337"/>
          <p:cNvSpPr/>
          <p:nvPr/>
        </p:nvSpPr>
        <p:spPr>
          <a:xfrm>
            <a:off x="10177142" y="648074"/>
            <a:ext cx="889565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15" name="Shape 338"/>
          <p:cNvSpPr txBox="1"/>
          <p:nvPr/>
        </p:nvSpPr>
        <p:spPr>
          <a:xfrm>
            <a:off x="2661728" y="745674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Question #1</a:t>
            </a:r>
          </a:p>
        </p:txBody>
      </p:sp>
      <p:sp>
        <p:nvSpPr>
          <p:cNvPr id="816" name="Shape 339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817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293" y="630703"/>
            <a:ext cx="1217776" cy="1139574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Shape 354"/>
          <p:cNvSpPr txBox="1"/>
          <p:nvPr/>
        </p:nvSpPr>
        <p:spPr>
          <a:xfrm>
            <a:off x="825883" y="2182420"/>
            <a:ext cx="10707069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What qualities does Davie County possess that would make a family or business want to move here?</a:t>
            </a:r>
          </a:p>
        </p:txBody>
      </p:sp>
      <p:sp>
        <p:nvSpPr>
          <p:cNvPr id="819" name="Shape 354"/>
          <p:cNvSpPr txBox="1"/>
          <p:nvPr/>
        </p:nvSpPr>
        <p:spPr>
          <a:xfrm>
            <a:off x="8494141" y="5173707"/>
            <a:ext cx="3735959" cy="2400653"/>
          </a:xfrm>
          <a:prstGeom prst="rect">
            <a:avLst/>
          </a:prstGeom>
          <a:solidFill>
            <a:srgbClr val="81B2DF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Business that is thriving &amp; </a:t>
            </a:r>
            <a:r>
              <a:rPr lang="en-US" dirty="0" smtClean="0"/>
              <a:t>plans for future </a:t>
            </a:r>
            <a:r>
              <a:rPr dirty="0" smtClean="0"/>
              <a:t>infrastructure </a:t>
            </a:r>
            <a:r>
              <a:rPr dirty="0"/>
              <a:t>for </a:t>
            </a:r>
            <a:r>
              <a:rPr lang="en-US" dirty="0" smtClean="0"/>
              <a:t>continued </a:t>
            </a:r>
            <a:r>
              <a:rPr dirty="0" smtClean="0"/>
              <a:t>economic </a:t>
            </a:r>
            <a:r>
              <a:rPr dirty="0"/>
              <a:t>development/business expansion</a:t>
            </a:r>
          </a:p>
        </p:txBody>
      </p:sp>
      <p:sp>
        <p:nvSpPr>
          <p:cNvPr id="820" name="Shape 354"/>
          <p:cNvSpPr txBox="1"/>
          <p:nvPr/>
        </p:nvSpPr>
        <p:spPr>
          <a:xfrm>
            <a:off x="992119" y="3488235"/>
            <a:ext cx="3186104" cy="891537"/>
          </a:xfrm>
          <a:prstGeom prst="rect">
            <a:avLst/>
          </a:prstGeom>
          <a:solidFill>
            <a:srgbClr val="D65B44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Reputation/</a:t>
            </a:r>
          </a:p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Quality of schools</a:t>
            </a:r>
          </a:p>
        </p:txBody>
      </p:sp>
      <p:sp>
        <p:nvSpPr>
          <p:cNvPr id="821" name="Shape 354"/>
          <p:cNvSpPr txBox="1"/>
          <p:nvPr/>
        </p:nvSpPr>
        <p:spPr>
          <a:xfrm>
            <a:off x="4860255" y="7778086"/>
            <a:ext cx="3010274" cy="891537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Low crime rate/ safe neighborhoods</a:t>
            </a:r>
          </a:p>
        </p:txBody>
      </p:sp>
      <p:sp>
        <p:nvSpPr>
          <p:cNvPr id="822" name="Shape 354"/>
          <p:cNvSpPr txBox="1"/>
          <p:nvPr/>
        </p:nvSpPr>
        <p:spPr>
          <a:xfrm>
            <a:off x="8494140" y="3488237"/>
            <a:ext cx="3735959" cy="1272537"/>
          </a:xfrm>
          <a:prstGeom prst="rect">
            <a:avLst/>
          </a:prstGeom>
          <a:solidFill>
            <a:schemeClr val="accent2">
              <a:satOff val="-55555"/>
              <a:lumOff val="1833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Access to quality healthcare &amp; medical center</a:t>
            </a:r>
          </a:p>
        </p:txBody>
      </p:sp>
      <p:sp>
        <p:nvSpPr>
          <p:cNvPr id="823" name="Shape 354"/>
          <p:cNvSpPr txBox="1"/>
          <p:nvPr/>
        </p:nvSpPr>
        <p:spPr>
          <a:xfrm>
            <a:off x="4782058" y="6802928"/>
            <a:ext cx="3166669" cy="510537"/>
          </a:xfrm>
          <a:prstGeom prst="rect">
            <a:avLst/>
          </a:prstGeom>
          <a:solidFill>
            <a:schemeClr val="accent6">
              <a:satOff val="-10694"/>
              <a:lumOff val="1431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Low cost of living</a:t>
            </a:r>
          </a:p>
        </p:txBody>
      </p:sp>
      <p:sp>
        <p:nvSpPr>
          <p:cNvPr id="824" name="Shape 354"/>
          <p:cNvSpPr txBox="1"/>
          <p:nvPr/>
        </p:nvSpPr>
        <p:spPr>
          <a:xfrm>
            <a:off x="4617653" y="3488235"/>
            <a:ext cx="3359201" cy="1272537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Vibrant community with</a:t>
            </a:r>
          </a:p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 a welcoming feeling</a:t>
            </a:r>
          </a:p>
        </p:txBody>
      </p:sp>
      <p:sp>
        <p:nvSpPr>
          <p:cNvPr id="825" name="Shape 354"/>
          <p:cNvSpPr txBox="1"/>
          <p:nvPr/>
        </p:nvSpPr>
        <p:spPr>
          <a:xfrm>
            <a:off x="992116" y="4929253"/>
            <a:ext cx="3186107" cy="1653537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Location &amp; convenience to interstate, highways &amp; railway</a:t>
            </a:r>
          </a:p>
        </p:txBody>
      </p:sp>
      <p:sp>
        <p:nvSpPr>
          <p:cNvPr id="826" name="Shape 354"/>
          <p:cNvSpPr txBox="1"/>
          <p:nvPr/>
        </p:nvSpPr>
        <p:spPr>
          <a:xfrm>
            <a:off x="4645779" y="5119754"/>
            <a:ext cx="3302948" cy="12725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Strong values, sense </a:t>
            </a:r>
          </a:p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of community connectedness</a:t>
            </a:r>
          </a:p>
        </p:txBody>
      </p:sp>
      <p:sp>
        <p:nvSpPr>
          <p:cNvPr id="827" name="Shape 354"/>
          <p:cNvSpPr txBox="1"/>
          <p:nvPr/>
        </p:nvSpPr>
        <p:spPr>
          <a:xfrm>
            <a:off x="933699" y="7197430"/>
            <a:ext cx="3302945" cy="891537"/>
          </a:xfrm>
          <a:prstGeom prst="rect">
            <a:avLst/>
          </a:prstGeom>
          <a:solidFill>
            <a:schemeClr val="accent6">
              <a:lumOff val="-8549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Community activities, arts &amp; culture</a:t>
            </a:r>
          </a:p>
        </p:txBody>
      </p:sp>
      <p:sp>
        <p:nvSpPr>
          <p:cNvPr id="828" name="Shape 354"/>
          <p:cNvSpPr txBox="1"/>
          <p:nvPr/>
        </p:nvSpPr>
        <p:spPr>
          <a:xfrm>
            <a:off x="8494140" y="7917868"/>
            <a:ext cx="3735959" cy="477050"/>
          </a:xfrm>
          <a:prstGeom prst="rect">
            <a:avLst/>
          </a:prstGeom>
          <a:solidFill>
            <a:schemeClr val="accent2">
              <a:satOff val="-55555"/>
              <a:lumOff val="1833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Recreation &amp; Parks</a:t>
            </a:r>
          </a:p>
        </p:txBody>
      </p:sp>
    </p:spTree>
    <p:extLst>
      <p:ext uri="{BB962C8B-B14F-4D97-AF65-F5344CB8AC3E}">
        <p14:creationId xmlns:p14="http://schemas.microsoft.com/office/powerpoint/2010/main" val="708618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335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31" name="Shape 336"/>
          <p:cNvSpPr/>
          <p:nvPr/>
        </p:nvSpPr>
        <p:spPr>
          <a:xfrm>
            <a:off x="11066698" y="648074"/>
            <a:ext cx="889565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32" name="Shape 337"/>
          <p:cNvSpPr/>
          <p:nvPr/>
        </p:nvSpPr>
        <p:spPr>
          <a:xfrm>
            <a:off x="10177142" y="648074"/>
            <a:ext cx="889565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33" name="Shape 338"/>
          <p:cNvSpPr txBox="1"/>
          <p:nvPr/>
        </p:nvSpPr>
        <p:spPr>
          <a:xfrm>
            <a:off x="2661728" y="745674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Question #2</a:t>
            </a:r>
          </a:p>
        </p:txBody>
      </p:sp>
      <p:sp>
        <p:nvSpPr>
          <p:cNvPr id="834" name="Shape 339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835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293" y="630703"/>
            <a:ext cx="1217776" cy="1139574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Shape 354"/>
          <p:cNvSpPr txBox="1"/>
          <p:nvPr/>
        </p:nvSpPr>
        <p:spPr>
          <a:xfrm>
            <a:off x="827293" y="1905854"/>
            <a:ext cx="9618375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 defTabSz="91440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What concerns you about Davie County?</a:t>
            </a:r>
          </a:p>
        </p:txBody>
      </p:sp>
      <p:sp>
        <p:nvSpPr>
          <p:cNvPr id="837" name="Shape 354"/>
          <p:cNvSpPr txBox="1"/>
          <p:nvPr/>
        </p:nvSpPr>
        <p:spPr>
          <a:xfrm>
            <a:off x="8680994" y="7691824"/>
            <a:ext cx="3749728" cy="1272537"/>
          </a:xfrm>
          <a:prstGeom prst="rect">
            <a:avLst/>
          </a:prstGeom>
          <a:solidFill>
            <a:schemeClr val="accent2">
              <a:satOff val="-55555"/>
              <a:lumOff val="1833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There are rich &amp; poor communities with little middle class</a:t>
            </a:r>
          </a:p>
        </p:txBody>
      </p:sp>
      <p:sp>
        <p:nvSpPr>
          <p:cNvPr id="838" name="Shape 354"/>
          <p:cNvSpPr txBox="1"/>
          <p:nvPr/>
        </p:nvSpPr>
        <p:spPr>
          <a:xfrm>
            <a:off x="4923540" y="5203852"/>
            <a:ext cx="3157721" cy="8915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Drug issues are on the rise</a:t>
            </a:r>
          </a:p>
        </p:txBody>
      </p:sp>
      <p:sp>
        <p:nvSpPr>
          <p:cNvPr id="839" name="Shape 354"/>
          <p:cNvSpPr txBox="1"/>
          <p:nvPr/>
        </p:nvSpPr>
        <p:spPr>
          <a:xfrm>
            <a:off x="8680997" y="6310133"/>
            <a:ext cx="3749723" cy="891537"/>
          </a:xfrm>
          <a:prstGeom prst="rect">
            <a:avLst/>
          </a:prstGeom>
          <a:solidFill>
            <a:schemeClr val="accent6">
              <a:lumOff val="-8549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Hidden homeless population</a:t>
            </a:r>
          </a:p>
        </p:txBody>
      </p:sp>
      <p:sp>
        <p:nvSpPr>
          <p:cNvPr id="840" name="Shape 354"/>
          <p:cNvSpPr txBox="1"/>
          <p:nvPr/>
        </p:nvSpPr>
        <p:spPr>
          <a:xfrm>
            <a:off x="376701" y="4675697"/>
            <a:ext cx="3598399" cy="1653537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Lack of behavioral health therapists/service providers for children, youth &amp; adults</a:t>
            </a:r>
          </a:p>
        </p:txBody>
      </p:sp>
      <p:sp>
        <p:nvSpPr>
          <p:cNvPr id="841" name="Shape 354"/>
          <p:cNvSpPr txBox="1"/>
          <p:nvPr/>
        </p:nvSpPr>
        <p:spPr>
          <a:xfrm>
            <a:off x="4700723" y="3124921"/>
            <a:ext cx="3603355" cy="1653537"/>
          </a:xfrm>
          <a:prstGeom prst="rect">
            <a:avLst/>
          </a:prstGeom>
          <a:solidFill>
            <a:schemeClr val="accent2">
              <a:satOff val="-55555"/>
              <a:lumOff val="1833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Limited professional opportunities (jobs above the median income level)</a:t>
            </a:r>
          </a:p>
        </p:txBody>
      </p:sp>
      <p:sp>
        <p:nvSpPr>
          <p:cNvPr id="842" name="Shape 354"/>
          <p:cNvSpPr txBox="1"/>
          <p:nvPr/>
        </p:nvSpPr>
        <p:spPr>
          <a:xfrm>
            <a:off x="376700" y="6800287"/>
            <a:ext cx="3598400" cy="891537"/>
          </a:xfrm>
          <a:prstGeom prst="rect">
            <a:avLst/>
          </a:prstGeom>
          <a:solidFill>
            <a:schemeClr val="accent6">
              <a:satOff val="-10694"/>
              <a:lumOff val="1431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Lack of skilled workforce &amp; professional jobs</a:t>
            </a:r>
          </a:p>
        </p:txBody>
      </p:sp>
      <p:sp>
        <p:nvSpPr>
          <p:cNvPr id="843" name="Shape 354"/>
          <p:cNvSpPr txBox="1"/>
          <p:nvPr/>
        </p:nvSpPr>
        <p:spPr>
          <a:xfrm>
            <a:off x="8680994" y="4605089"/>
            <a:ext cx="3749726" cy="1246491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Decrease of y</a:t>
            </a:r>
            <a:r>
              <a:rPr dirty="0" smtClean="0"/>
              <a:t>oung </a:t>
            </a:r>
            <a:r>
              <a:rPr lang="en-US" dirty="0"/>
              <a:t>a</a:t>
            </a:r>
            <a:r>
              <a:rPr dirty="0" smtClean="0"/>
              <a:t>dults </a:t>
            </a:r>
            <a:r>
              <a:rPr dirty="0"/>
              <a:t>(ages 25-44) &amp; young </a:t>
            </a:r>
            <a:r>
              <a:rPr dirty="0" smtClean="0"/>
              <a:t>families</a:t>
            </a:r>
            <a:endParaRPr dirty="0"/>
          </a:p>
        </p:txBody>
      </p:sp>
      <p:sp>
        <p:nvSpPr>
          <p:cNvPr id="844" name="Shape 354"/>
          <p:cNvSpPr txBox="1"/>
          <p:nvPr/>
        </p:nvSpPr>
        <p:spPr>
          <a:xfrm>
            <a:off x="376701" y="2979502"/>
            <a:ext cx="3598399" cy="1272537"/>
          </a:xfrm>
          <a:prstGeom prst="rect">
            <a:avLst/>
          </a:prstGeom>
          <a:solidFill>
            <a:schemeClr val="accent1">
              <a:lumOff val="-7647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Lack of housing for families &amp; young professionals</a:t>
            </a:r>
          </a:p>
        </p:txBody>
      </p:sp>
      <p:sp>
        <p:nvSpPr>
          <p:cNvPr id="845" name="Shape 354"/>
          <p:cNvSpPr txBox="1"/>
          <p:nvPr/>
        </p:nvSpPr>
        <p:spPr>
          <a:xfrm>
            <a:off x="4876082" y="6565402"/>
            <a:ext cx="3252635" cy="1272537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Lack of trust/openness among various groups</a:t>
            </a:r>
          </a:p>
        </p:txBody>
      </p:sp>
      <p:sp>
        <p:nvSpPr>
          <p:cNvPr id="846" name="Shape 354"/>
          <p:cNvSpPr txBox="1"/>
          <p:nvPr/>
        </p:nvSpPr>
        <p:spPr>
          <a:xfrm>
            <a:off x="8680994" y="2837686"/>
            <a:ext cx="3695681" cy="1272537"/>
          </a:xfrm>
          <a:prstGeom prst="rect">
            <a:avLst/>
          </a:prstGeom>
          <a:solidFill>
            <a:srgbClr val="535353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Limited entertainment activities for children, youth and adults</a:t>
            </a:r>
          </a:p>
        </p:txBody>
      </p:sp>
    </p:spTree>
    <p:extLst>
      <p:ext uri="{BB962C8B-B14F-4D97-AF65-F5344CB8AC3E}">
        <p14:creationId xmlns:p14="http://schemas.microsoft.com/office/powerpoint/2010/main" val="3454543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335"/>
          <p:cNvSpPr/>
          <p:nvPr/>
        </p:nvSpPr>
        <p:spPr>
          <a:xfrm>
            <a:off x="-12092" y="521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49" name="Shape 336"/>
          <p:cNvSpPr/>
          <p:nvPr/>
        </p:nvSpPr>
        <p:spPr>
          <a:xfrm>
            <a:off x="11066698" y="521074"/>
            <a:ext cx="889565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50" name="Shape 337"/>
          <p:cNvSpPr/>
          <p:nvPr/>
        </p:nvSpPr>
        <p:spPr>
          <a:xfrm>
            <a:off x="10177142" y="521074"/>
            <a:ext cx="889565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851" name="Shape 338"/>
          <p:cNvSpPr txBox="1"/>
          <p:nvPr/>
        </p:nvSpPr>
        <p:spPr>
          <a:xfrm>
            <a:off x="2661728" y="618674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Question #3</a:t>
            </a:r>
          </a:p>
        </p:txBody>
      </p:sp>
      <p:sp>
        <p:nvSpPr>
          <p:cNvPr id="852" name="Shape 339"/>
          <p:cNvSpPr/>
          <p:nvPr/>
        </p:nvSpPr>
        <p:spPr>
          <a:xfrm>
            <a:off x="376701" y="53113"/>
            <a:ext cx="2102762" cy="1952564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853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293" y="503703"/>
            <a:ext cx="1217776" cy="1139574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Shape 354"/>
          <p:cNvSpPr txBox="1"/>
          <p:nvPr/>
        </p:nvSpPr>
        <p:spPr>
          <a:xfrm>
            <a:off x="216981" y="2062490"/>
            <a:ext cx="11938976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32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What activities should Davie County focus on in this strategic plan?</a:t>
            </a:r>
          </a:p>
        </p:txBody>
      </p:sp>
      <p:sp>
        <p:nvSpPr>
          <p:cNvPr id="855" name="Shape 354"/>
          <p:cNvSpPr txBox="1"/>
          <p:nvPr/>
        </p:nvSpPr>
        <p:spPr>
          <a:xfrm>
            <a:off x="4869648" y="6407137"/>
            <a:ext cx="3855219" cy="1653537"/>
          </a:xfrm>
          <a:prstGeom prst="rect">
            <a:avLst/>
          </a:prstGeom>
          <a:solidFill>
            <a:srgbClr val="81B2DF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Create family housing or rental units </a:t>
            </a:r>
            <a:br>
              <a:rPr dirty="0"/>
            </a:br>
            <a:r>
              <a:rPr dirty="0"/>
              <a:t>(to attract 25-44 population)</a:t>
            </a:r>
          </a:p>
        </p:txBody>
      </p:sp>
      <p:sp>
        <p:nvSpPr>
          <p:cNvPr id="856" name="Shape 354"/>
          <p:cNvSpPr txBox="1"/>
          <p:nvPr/>
        </p:nvSpPr>
        <p:spPr>
          <a:xfrm>
            <a:off x="350141" y="6175257"/>
            <a:ext cx="4056759" cy="16535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New/better workforce development programs (for individuals to obtain critical skills &amp; “lifelong learning</a:t>
            </a:r>
            <a:r>
              <a:rPr dirty="0" smtClean="0"/>
              <a:t>”</a:t>
            </a:r>
            <a:r>
              <a:rPr lang="en-US" dirty="0" smtClean="0"/>
              <a:t>)</a:t>
            </a:r>
            <a:endParaRPr dirty="0"/>
          </a:p>
        </p:txBody>
      </p:sp>
      <p:sp>
        <p:nvSpPr>
          <p:cNvPr id="858" name="Shape 316"/>
          <p:cNvSpPr txBox="1"/>
          <p:nvPr/>
        </p:nvSpPr>
        <p:spPr>
          <a:xfrm>
            <a:off x="11598726" y="11137961"/>
            <a:ext cx="787904" cy="37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5.82</a:t>
            </a:r>
          </a:p>
        </p:txBody>
      </p:sp>
      <p:sp>
        <p:nvSpPr>
          <p:cNvPr id="859" name="Shape 354"/>
          <p:cNvSpPr txBox="1"/>
          <p:nvPr/>
        </p:nvSpPr>
        <p:spPr>
          <a:xfrm>
            <a:off x="376701" y="8166299"/>
            <a:ext cx="4030199" cy="1272537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Actively recruit young adults through effective marketing of jobs/tourism</a:t>
            </a:r>
          </a:p>
        </p:txBody>
      </p:sp>
      <p:sp>
        <p:nvSpPr>
          <p:cNvPr id="860" name="Shape 354"/>
          <p:cNvSpPr txBox="1"/>
          <p:nvPr/>
        </p:nvSpPr>
        <p:spPr>
          <a:xfrm>
            <a:off x="360835" y="3315639"/>
            <a:ext cx="4046065" cy="1631212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Recruit businesses/industries that provide jobs above the median income</a:t>
            </a:r>
          </a:p>
        </p:txBody>
      </p:sp>
      <p:sp>
        <p:nvSpPr>
          <p:cNvPr id="861" name="Shape 354"/>
          <p:cNvSpPr txBox="1"/>
          <p:nvPr/>
        </p:nvSpPr>
        <p:spPr>
          <a:xfrm>
            <a:off x="360836" y="5096098"/>
            <a:ext cx="4046064" cy="891537"/>
          </a:xfrm>
          <a:prstGeom prst="rect">
            <a:avLst/>
          </a:prstGeom>
          <a:solidFill>
            <a:srgbClr val="535353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Increase entertainment for younger populations</a:t>
            </a:r>
          </a:p>
        </p:txBody>
      </p:sp>
      <p:sp>
        <p:nvSpPr>
          <p:cNvPr id="862" name="Shape 354"/>
          <p:cNvSpPr txBox="1"/>
          <p:nvPr/>
        </p:nvSpPr>
        <p:spPr>
          <a:xfrm>
            <a:off x="4869648" y="3315639"/>
            <a:ext cx="3855219" cy="1272537"/>
          </a:xfrm>
          <a:prstGeom prst="rect">
            <a:avLst/>
          </a:prstGeom>
          <a:solidFill>
            <a:srgbClr val="428BD0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Proactive planning for future infrastructure needs (water, sewer, natural gas)</a:t>
            </a:r>
          </a:p>
        </p:txBody>
      </p:sp>
      <p:sp>
        <p:nvSpPr>
          <p:cNvPr id="863" name="Shape 354"/>
          <p:cNvSpPr txBox="1"/>
          <p:nvPr/>
        </p:nvSpPr>
        <p:spPr>
          <a:xfrm>
            <a:off x="9045603" y="3286333"/>
            <a:ext cx="3609055" cy="1272537"/>
          </a:xfrm>
          <a:prstGeom prst="rect">
            <a:avLst/>
          </a:prstGeom>
          <a:solidFill>
            <a:schemeClr val="accent1">
              <a:lumOff val="-7647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Recruit and retain teachers to remain competitive</a:t>
            </a:r>
          </a:p>
        </p:txBody>
      </p:sp>
      <p:sp>
        <p:nvSpPr>
          <p:cNvPr id="864" name="Shape 354"/>
          <p:cNvSpPr txBox="1"/>
          <p:nvPr/>
        </p:nvSpPr>
        <p:spPr>
          <a:xfrm>
            <a:off x="9055878" y="7187941"/>
            <a:ext cx="3588505" cy="12725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Connect citizens to needed resources available to assist them</a:t>
            </a:r>
          </a:p>
        </p:txBody>
      </p:sp>
      <p:sp>
        <p:nvSpPr>
          <p:cNvPr id="865" name="Shape 354"/>
          <p:cNvSpPr txBox="1"/>
          <p:nvPr/>
        </p:nvSpPr>
        <p:spPr>
          <a:xfrm>
            <a:off x="4869648" y="4886788"/>
            <a:ext cx="3855220" cy="1272537"/>
          </a:xfrm>
          <a:prstGeom prst="rect">
            <a:avLst/>
          </a:prstGeom>
          <a:solidFill>
            <a:schemeClr val="accent6">
              <a:satOff val="-10694"/>
              <a:lumOff val="1431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Focus on reducing suicides &amp; drug related deaths</a:t>
            </a:r>
          </a:p>
        </p:txBody>
      </p:sp>
      <p:sp>
        <p:nvSpPr>
          <p:cNvPr id="866" name="Shape 354"/>
          <p:cNvSpPr txBox="1"/>
          <p:nvPr/>
        </p:nvSpPr>
        <p:spPr>
          <a:xfrm>
            <a:off x="9055878" y="4881538"/>
            <a:ext cx="3588505" cy="2034537"/>
          </a:xfrm>
          <a:prstGeom prst="rect">
            <a:avLst/>
          </a:prstGeom>
          <a:solidFill>
            <a:schemeClr val="accent2">
              <a:satOff val="-55555"/>
              <a:lumOff val="18333"/>
            </a:schemeClr>
          </a:solidFill>
          <a:ln w="38100">
            <a:solidFill>
              <a:srgbClr val="FFFFF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Build effective relationships between county, towns, nonprofits, churches, businesses</a:t>
            </a:r>
          </a:p>
        </p:txBody>
      </p:sp>
    </p:spTree>
    <p:extLst>
      <p:ext uri="{BB962C8B-B14F-4D97-AF65-F5344CB8AC3E}">
        <p14:creationId xmlns:p14="http://schemas.microsoft.com/office/powerpoint/2010/main" val="339982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11"/>
          <p:cNvSpPr txBox="1"/>
          <p:nvPr/>
        </p:nvSpPr>
        <p:spPr>
          <a:xfrm>
            <a:off x="376701" y="2453043"/>
            <a:ext cx="12116507" cy="816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Target our investments to specific needs with measurable outcomes</a:t>
            </a: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Working </a:t>
            </a:r>
            <a:r>
              <a:rPr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partnerships among Towns, County, EDC, Education, Businesses, Faith Community, and Civic Groups to promote alignment</a:t>
            </a:r>
            <a:endParaRPr lang="en-US" sz="24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 more uniformity among local government regulations, ordinances and codes</a:t>
            </a: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Harness needed technologies and use data to make informed decisions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Create or update plans and policies throughout the County to ensure adequate infrastructure  is consistent with managed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intentional growth (Comprehensive Land Use Plan, Utilities Master Plan, growth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trategies, &amp;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apital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improvements on public 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buildings</a:t>
            </a: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Align our goals with our Economic Development Strategies (incentives, spec buildings, targeted recruitment, business expansion, etc.)</a:t>
            </a: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Provide fair and equitable tax incentives to new and existing expansion</a:t>
            </a:r>
          </a:p>
          <a:p>
            <a:pPr marL="457200" indent="-457200" algn="l" defTabSz="130048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Assess our aging housing stock in Davie County</a:t>
            </a:r>
          </a:p>
          <a:p>
            <a:pPr marL="457200" indent="-457200" algn="l" defTabSz="1300480"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457200" algn="l" defTabSz="1300480"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buSzPct val="100000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 algn="l" defTabSz="1300480">
              <a:spcBef>
                <a:spcPts val="1000"/>
              </a:spcBef>
              <a:buSzPct val="100000"/>
              <a:buFont typeface="Wingdings" panose="05000000000000000000" pitchFamily="2" charset="2"/>
              <a:buChar char="ü"/>
              <a:defRPr sz="3200" b="1">
                <a:solidFill>
                  <a:srgbClr val="53585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4" name="Shape 412"/>
          <p:cNvSpPr/>
          <p:nvPr/>
        </p:nvSpPr>
        <p:spPr>
          <a:xfrm>
            <a:off x="10810240" y="1625599"/>
            <a:ext cx="568964" cy="6502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5" name="Shape 413"/>
          <p:cNvSpPr/>
          <p:nvPr/>
        </p:nvSpPr>
        <p:spPr>
          <a:xfrm>
            <a:off x="10241280" y="1625599"/>
            <a:ext cx="568964" cy="650244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6" name="Shape 415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7" name="Shape 416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8" name="Shape 417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99" name="Shape 418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500" name="Shape 419"/>
          <p:cNvSpPr txBox="1"/>
          <p:nvPr/>
        </p:nvSpPr>
        <p:spPr>
          <a:xfrm>
            <a:off x="2600575" y="783775"/>
            <a:ext cx="9063106" cy="74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smtClean="0"/>
              <a:t>WH</a:t>
            </a:r>
            <a:r>
              <a:rPr lang="en-US" dirty="0" smtClean="0"/>
              <a:t>AT IS NEEDED TO SUCCEED?</a:t>
            </a:r>
            <a:endParaRPr dirty="0"/>
          </a:p>
        </p:txBody>
      </p:sp>
      <p:pic>
        <p:nvPicPr>
          <p:cNvPr id="1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954" y="445267"/>
            <a:ext cx="1422254" cy="1422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0874" y="8298208"/>
            <a:ext cx="3260937" cy="10652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79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628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3" name="Shape 629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4" name="Shape 630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5" name="Shape 631"/>
          <p:cNvSpPr/>
          <p:nvPr/>
        </p:nvSpPr>
        <p:spPr>
          <a:xfrm>
            <a:off x="304083" y="0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71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242" y="328185"/>
            <a:ext cx="1422254" cy="1422257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Rectangle 1"/>
          <p:cNvSpPr txBox="1"/>
          <p:nvPr/>
        </p:nvSpPr>
        <p:spPr>
          <a:xfrm>
            <a:off x="304083" y="1800417"/>
            <a:ext cx="12628099" cy="793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Address </a:t>
            </a:r>
            <a:r>
              <a:rPr lang="en-US" sz="2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decline in younger age demographics (specifically ages 25-44</a:t>
            </a:r>
            <a:r>
              <a:rPr lang="en-US" sz="23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Retain </a:t>
            </a:r>
            <a:r>
              <a:rPr lang="en-US" sz="2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current talent and attract/prepare “next gen” leadership </a:t>
            </a:r>
            <a:r>
              <a:rPr lang="en-US" sz="2300" b="1" dirty="0">
                <a:latin typeface="Century Gothic" panose="020B0502020202020204" pitchFamily="34" charset="0"/>
              </a:rPr>
              <a:t>through development &amp; succession planning (apprenticeships, mentoring, college promise</a:t>
            </a:r>
            <a:r>
              <a:rPr lang="en-US" sz="2300" b="1" dirty="0" smtClean="0">
                <a:latin typeface="Century Gothic" panose="020B0502020202020204" pitchFamily="34" charset="0"/>
              </a:rPr>
              <a:t>)</a:t>
            </a: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en-US" sz="23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Quality </a:t>
            </a:r>
            <a:r>
              <a:rPr lang="en-US" altLang="en-US" sz="2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of life &amp; place </a:t>
            </a:r>
            <a:r>
              <a:rPr lang="en-US" altLang="en-US" sz="23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is important</a:t>
            </a:r>
            <a:endParaRPr lang="en-US" altLang="en-US" sz="23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en-US" sz="2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Maintain a reasonable cost of living </a:t>
            </a: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 smtClean="0">
                <a:latin typeface="Century Gothic" panose="020B0502020202020204" pitchFamily="34" charset="0"/>
              </a:rPr>
              <a:t>Promote </a:t>
            </a:r>
            <a:r>
              <a:rPr lang="en-US" sz="2300" b="1" dirty="0">
                <a:latin typeface="Century Gothic" panose="020B0502020202020204" pitchFamily="34" charset="0"/>
              </a:rPr>
              <a:t>green and sustainable practices, farming and food strategies</a:t>
            </a: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>
                <a:latin typeface="Century Gothic" panose="020B0502020202020204" pitchFamily="34" charset="0"/>
              </a:rPr>
              <a:t>Improve access to </a:t>
            </a:r>
            <a:r>
              <a:rPr lang="en-US" sz="2300" b="1" dirty="0" smtClean="0">
                <a:latin typeface="Century Gothic" panose="020B0502020202020204" pitchFamily="34" charset="0"/>
              </a:rPr>
              <a:t>quality physical </a:t>
            </a:r>
            <a:r>
              <a:rPr lang="en-US" sz="2300" b="1" dirty="0">
                <a:latin typeface="Century Gothic" panose="020B0502020202020204" pitchFamily="34" charset="0"/>
              </a:rPr>
              <a:t>and behavioral health services for </a:t>
            </a:r>
            <a:r>
              <a:rPr lang="en-US" sz="2300" b="1" dirty="0" smtClean="0">
                <a:latin typeface="Century Gothic" panose="020B0502020202020204" pitchFamily="34" charset="0"/>
              </a:rPr>
              <a:t>residents (Medical/Health Care, Substance Abuse/Opioid Issues)</a:t>
            </a:r>
            <a:endParaRPr lang="en-US" sz="2300" b="1" dirty="0">
              <a:latin typeface="Century Gothic" panose="020B0502020202020204" pitchFamily="34" charset="0"/>
            </a:endParaRP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>
                <a:latin typeface="Century Gothic" panose="020B0502020202020204" pitchFamily="34" charset="0"/>
              </a:rPr>
              <a:t>Maintain a safe </a:t>
            </a:r>
            <a:r>
              <a:rPr lang="en-US" sz="2300" b="1" dirty="0" smtClean="0">
                <a:latin typeface="Century Gothic" panose="020B0502020202020204" pitchFamily="34" charset="0"/>
              </a:rPr>
              <a:t>community (crime rates, etc.)</a:t>
            </a:r>
            <a:endParaRPr lang="en-US" sz="2300" b="1" dirty="0">
              <a:latin typeface="Century Gothic" panose="020B0502020202020204" pitchFamily="34" charset="0"/>
            </a:endParaRP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 smtClean="0">
                <a:latin typeface="Century Gothic" panose="020B0502020202020204" pitchFamily="34" charset="0"/>
              </a:rPr>
              <a:t>Market new &amp; </a:t>
            </a:r>
            <a:r>
              <a:rPr lang="en-US" sz="2300" b="1" dirty="0">
                <a:latin typeface="Century Gothic" panose="020B0502020202020204" pitchFamily="34" charset="0"/>
              </a:rPr>
              <a:t>e</a:t>
            </a:r>
            <a:r>
              <a:rPr lang="en-US" sz="2300" b="1" dirty="0" smtClean="0">
                <a:latin typeface="Century Gothic" panose="020B0502020202020204" pitchFamily="34" charset="0"/>
              </a:rPr>
              <a:t>xisting </a:t>
            </a:r>
            <a:r>
              <a:rPr lang="en-US" sz="2300" b="1" dirty="0">
                <a:latin typeface="Century Gothic" panose="020B0502020202020204" pitchFamily="34" charset="0"/>
              </a:rPr>
              <a:t>a</a:t>
            </a:r>
            <a:r>
              <a:rPr lang="en-US" sz="2300" b="1" dirty="0" smtClean="0">
                <a:latin typeface="Century Gothic" panose="020B0502020202020204" pitchFamily="34" charset="0"/>
              </a:rPr>
              <a:t>menities/activities (</a:t>
            </a:r>
            <a:r>
              <a:rPr lang="en-US" sz="2300" b="1" dirty="0">
                <a:latin typeface="Century Gothic" panose="020B0502020202020204" pitchFamily="34" charset="0"/>
              </a:rPr>
              <a:t>e</a:t>
            </a:r>
            <a:r>
              <a:rPr lang="en-US" sz="2300" b="1" dirty="0" smtClean="0">
                <a:latin typeface="Century Gothic" panose="020B0502020202020204" pitchFamily="34" charset="0"/>
              </a:rPr>
              <a:t>ntertainment/recreation, greenway/trailway </a:t>
            </a:r>
            <a:r>
              <a:rPr lang="en-US" sz="2300" b="1" dirty="0">
                <a:latin typeface="Century Gothic" panose="020B0502020202020204" pitchFamily="34" charset="0"/>
              </a:rPr>
              <a:t>c</a:t>
            </a:r>
            <a:r>
              <a:rPr lang="en-US" sz="2300" b="1" dirty="0" smtClean="0">
                <a:latin typeface="Century Gothic" panose="020B0502020202020204" pitchFamily="34" charset="0"/>
              </a:rPr>
              <a:t>onnectivity, </a:t>
            </a:r>
            <a:r>
              <a:rPr lang="en-US" sz="2300" b="1" dirty="0">
                <a:latin typeface="Century Gothic" panose="020B0502020202020204" pitchFamily="34" charset="0"/>
              </a:rPr>
              <a:t>p</a:t>
            </a:r>
            <a:r>
              <a:rPr lang="en-US" sz="2300" b="1" dirty="0" smtClean="0">
                <a:latin typeface="Century Gothic" panose="020B0502020202020204" pitchFamily="34" charset="0"/>
              </a:rPr>
              <a:t>arks, </a:t>
            </a:r>
            <a:r>
              <a:rPr lang="en-US" sz="2300" b="1" dirty="0">
                <a:latin typeface="Century Gothic" panose="020B0502020202020204" pitchFamily="34" charset="0"/>
              </a:rPr>
              <a:t>s</a:t>
            </a:r>
            <a:r>
              <a:rPr lang="en-US" sz="2300" b="1" dirty="0" smtClean="0">
                <a:latin typeface="Century Gothic" panose="020B0502020202020204" pitchFamily="34" charset="0"/>
              </a:rPr>
              <a:t>hopping, arts, etc.)</a:t>
            </a: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 smtClean="0">
                <a:latin typeface="Century Gothic" panose="020B0502020202020204" pitchFamily="34" charset="0"/>
              </a:rPr>
              <a:t>Income </a:t>
            </a:r>
            <a:r>
              <a:rPr lang="en-US" sz="2300" b="1" dirty="0">
                <a:latin typeface="Century Gothic" panose="020B0502020202020204" pitchFamily="34" charset="0"/>
              </a:rPr>
              <a:t>disparity &amp; self sufficiency standards (hourly living wages &amp; annual income needed </a:t>
            </a:r>
            <a:r>
              <a:rPr lang="en-US" altLang="en-US" sz="2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without public or private assistance)</a:t>
            </a:r>
            <a:endParaRPr lang="en-US" sz="2300" b="1" dirty="0">
              <a:latin typeface="Century Gothic" panose="020B0502020202020204" pitchFamily="34" charset="0"/>
            </a:endParaRPr>
          </a:p>
          <a:p>
            <a:pPr marL="457200" indent="-342900" algn="l">
              <a:lnSpc>
                <a:spcPts val="35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300" b="1" dirty="0" smtClean="0">
                <a:latin typeface="Century Gothic" panose="020B0502020202020204" pitchFamily="34" charset="0"/>
              </a:rPr>
              <a:t>Identify our competitive advantage and improve </a:t>
            </a:r>
            <a:r>
              <a:rPr lang="en-US" sz="2300" b="1" dirty="0">
                <a:latin typeface="Century Gothic" panose="020B0502020202020204" pitchFamily="34" charset="0"/>
              </a:rPr>
              <a:t>community awareness through increased public relations, marketing and branding to tell our </a:t>
            </a:r>
            <a:r>
              <a:rPr lang="en-US" sz="2300" b="1" dirty="0" smtClean="0">
                <a:latin typeface="Century Gothic" panose="020B0502020202020204" pitchFamily="34" charset="0"/>
              </a:rPr>
              <a:t>story</a:t>
            </a:r>
          </a:p>
        </p:txBody>
      </p:sp>
      <p:sp>
        <p:nvSpPr>
          <p:cNvPr id="11" name="Shape 419"/>
          <p:cNvSpPr txBox="1"/>
          <p:nvPr/>
        </p:nvSpPr>
        <p:spPr>
          <a:xfrm>
            <a:off x="2600575" y="783775"/>
            <a:ext cx="9063106" cy="74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smtClean="0"/>
              <a:t>WH</a:t>
            </a:r>
            <a:r>
              <a:rPr lang="en-US" dirty="0" smtClean="0"/>
              <a:t>AT IS NEEDED TO SUCCEED?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01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628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3" name="Shape 629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4" name="Shape 630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715" name="Shape 631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71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954" y="445267"/>
            <a:ext cx="1422254" cy="1422257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Rectangle 1"/>
          <p:cNvSpPr txBox="1"/>
          <p:nvPr/>
        </p:nvSpPr>
        <p:spPr>
          <a:xfrm>
            <a:off x="472421" y="2132675"/>
            <a:ext cx="12047258" cy="1638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 algn="l"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lang="en-US" sz="3350" b="1" dirty="0" smtClean="0"/>
          </a:p>
          <a:p>
            <a:pPr marL="342900" indent="-342900" algn="l"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lang="en-US" sz="3350" b="1" dirty="0" smtClean="0"/>
          </a:p>
          <a:p>
            <a:pPr marL="342900" indent="-342900" algn="l"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3350" b="1" dirty="0"/>
          </a:p>
        </p:txBody>
      </p:sp>
      <p:pic>
        <p:nvPicPr>
          <p:cNvPr id="719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1934" y="8682794"/>
            <a:ext cx="2514476" cy="8214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Shape 419"/>
          <p:cNvSpPr txBox="1"/>
          <p:nvPr/>
        </p:nvSpPr>
        <p:spPr>
          <a:xfrm>
            <a:off x="2600575" y="783775"/>
            <a:ext cx="9063106" cy="74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smtClean="0"/>
              <a:t>WH</a:t>
            </a:r>
            <a:r>
              <a:rPr lang="en-US" dirty="0" smtClean="0"/>
              <a:t>AT IS NEEDED TO SUCCEED?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716954" y="2301721"/>
            <a:ext cx="11581689" cy="3565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342900" algn="l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Develop strategies to align Workforce Development needs </a:t>
            </a:r>
            <a:r>
              <a:rPr lang="en-US" sz="2400" b="1" dirty="0">
                <a:latin typeface="Century Gothic" panose="020B0502020202020204" pitchFamily="34" charset="0"/>
              </a:rPr>
              <a:t>(recruitment training/development, &amp; retention </a:t>
            </a:r>
            <a:r>
              <a:rPr lang="en-US" sz="2400" b="1" dirty="0" smtClean="0">
                <a:latin typeface="Century Gothic" panose="020B0502020202020204" pitchFamily="34" charset="0"/>
              </a:rPr>
              <a:t>concerns)</a:t>
            </a: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457200" indent="-342900" algn="l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b="1" dirty="0">
                <a:latin typeface="Century Gothic" panose="020B0502020202020204" pitchFamily="34" charset="0"/>
              </a:rPr>
              <a:t>Align educational efforts </a:t>
            </a:r>
            <a:r>
              <a:rPr lang="en-US" sz="2400" b="1" dirty="0" smtClean="0">
                <a:latin typeface="Century Gothic" panose="020B0502020202020204" pitchFamily="34" charset="0"/>
              </a:rPr>
              <a:t>that s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upport life-long learning and educational initiatives that develop talent from pre-kindergarten to retirement (and beyond)</a:t>
            </a:r>
          </a:p>
          <a:p>
            <a:pPr marL="457200" indent="-342900" algn="l"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b="1" dirty="0" smtClean="0">
                <a:latin typeface="Century Gothic" panose="020B0502020202020204" pitchFamily="34" charset="0"/>
              </a:rPr>
              <a:t>Maintain quality education &amp; retain teachers</a:t>
            </a:r>
          </a:p>
          <a:p>
            <a:pPr marL="342900" indent="-342900" algn="l"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SzPct val="1000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577"/>
          <p:cNvSpPr/>
          <p:nvPr/>
        </p:nvSpPr>
        <p:spPr>
          <a:xfrm>
            <a:off x="205233" y="273372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663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0874" y="8298208"/>
            <a:ext cx="3260937" cy="1065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image3.tif" descr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609" y="7144686"/>
            <a:ext cx="1180492" cy="2383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Education.png" descr="Educati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3111" y="2052525"/>
            <a:ext cx="2628700" cy="26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owthInfrastructure.png" descr="GrowthInfrastructu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8343" y="2469245"/>
            <a:ext cx="1919450" cy="191754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649"/>
          <p:cNvSpPr txBox="1"/>
          <p:nvPr/>
        </p:nvSpPr>
        <p:spPr>
          <a:xfrm>
            <a:off x="3867151" y="5110559"/>
            <a:ext cx="3484399" cy="867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6" tIns="48766" rIns="48766" bIns="48766">
            <a:spAutoFit/>
          </a:bodyPr>
          <a:lstStyle>
            <a:lvl1pPr defTabSz="1300480">
              <a:def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endParaRPr dirty="0"/>
          </a:p>
        </p:txBody>
      </p:sp>
      <p:pic>
        <p:nvPicPr>
          <p:cNvPr id="9" name="SafeHealthCommunity.png" descr="SafeHealthCommunit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755" y="2476781"/>
            <a:ext cx="1938516" cy="1936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usinessOperations.png" descr="BusinessOperation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85796" y="2412187"/>
            <a:ext cx="1956996" cy="195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QualityOfLifeSpace.png" descr="QualityOfLifeSpac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94864" y="2376084"/>
            <a:ext cx="1957341" cy="195540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89809" y="5181188"/>
          <a:ext cx="1194897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422"/>
                <a:gridCol w="2565166"/>
                <a:gridCol w="2389794"/>
                <a:gridCol w="2389794"/>
                <a:gridCol w="2389794"/>
              </a:tblGrid>
              <a:tr h="1170624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Safe &amp; Healthy Community</a:t>
                      </a:r>
                    </a:p>
                    <a:p>
                      <a:pPr algn="ctr"/>
                      <a:endParaRPr lang="en-US" sz="2400" b="1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Growth &amp; Infrastructure</a:t>
                      </a:r>
                      <a:endParaRPr lang="en-US" sz="2400" b="1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Business Operations</a:t>
                      </a: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Quality of Life &amp; Place</a:t>
                      </a:r>
                      <a:endParaRPr lang="en-US" sz="2400" b="1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Education</a:t>
                      </a:r>
                    </a:p>
                    <a:p>
                      <a:pPr algn="ctr"/>
                      <a:endParaRPr lang="en-US" sz="2400" b="1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blipFill>
                      <a:blip r:embed="rId9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20" name="Shape 572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1" name="Shape 573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2" name="Shape 574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3" name="Shape 575"/>
          <p:cNvSpPr txBox="1"/>
          <p:nvPr/>
        </p:nvSpPr>
        <p:spPr>
          <a:xfrm>
            <a:off x="2600575" y="777425"/>
            <a:ext cx="9063106" cy="75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3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STRATEGIC PLANNING FOCUS AREAS</a:t>
            </a:r>
          </a:p>
        </p:txBody>
      </p:sp>
      <p:pic>
        <p:nvPicPr>
          <p:cNvPr id="24" name="pasted-image.png" descr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90679" y="433570"/>
            <a:ext cx="1618955" cy="16189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559"/>
          <p:cNvSpPr txBox="1"/>
          <p:nvPr/>
        </p:nvSpPr>
        <p:spPr>
          <a:xfrm>
            <a:off x="1921155" y="2640115"/>
            <a:ext cx="8711642" cy="704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lnSpc>
                <a:spcPct val="107916"/>
              </a:lnSpc>
              <a:spcBef>
                <a:spcPts val="1100"/>
              </a:spcBef>
              <a:defRPr sz="2000" b="1">
                <a:solidFill>
                  <a:srgbClr val="FFFFFF"/>
                </a:solidFill>
                <a:uFill>
                  <a:solidFill>
                    <a:srgbClr val="53813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625" name="Shape 560"/>
          <p:cNvSpPr/>
          <p:nvPr/>
        </p:nvSpPr>
        <p:spPr>
          <a:xfrm>
            <a:off x="0" y="510928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6" name="Shape 561"/>
          <p:cNvSpPr/>
          <p:nvPr/>
        </p:nvSpPr>
        <p:spPr>
          <a:xfrm>
            <a:off x="10993783" y="338190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7" name="Shape 562"/>
          <p:cNvSpPr/>
          <p:nvPr/>
        </p:nvSpPr>
        <p:spPr>
          <a:xfrm>
            <a:off x="10177135" y="325081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28" name="Shape 563"/>
          <p:cNvSpPr txBox="1"/>
          <p:nvPr/>
        </p:nvSpPr>
        <p:spPr>
          <a:xfrm>
            <a:off x="2677454" y="381014"/>
            <a:ext cx="9063106" cy="88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5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THE CASCADE EFFECT</a:t>
            </a:r>
          </a:p>
        </p:txBody>
      </p:sp>
      <p:pic>
        <p:nvPicPr>
          <p:cNvPr id="629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934" y="8682794"/>
            <a:ext cx="2514476" cy="821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2" name="Group 567"/>
          <p:cNvGrpSpPr/>
          <p:nvPr/>
        </p:nvGrpSpPr>
        <p:grpSpPr>
          <a:xfrm>
            <a:off x="0" y="1135285"/>
            <a:ext cx="12553952" cy="7410364"/>
            <a:chOff x="-120541" y="-434125"/>
            <a:chExt cx="10003216" cy="6758950"/>
          </a:xfrm>
        </p:grpSpPr>
        <p:pic>
          <p:nvPicPr>
            <p:cNvPr id="630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0541" y="-434125"/>
              <a:ext cx="10003216" cy="6758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1" name="Shape 566"/>
            <p:cNvSpPr/>
            <p:nvPr/>
          </p:nvSpPr>
          <p:spPr>
            <a:xfrm>
              <a:off x="-1" y="3155585"/>
              <a:ext cx="4358287" cy="8849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</p:grpSp>
      <p:sp>
        <p:nvSpPr>
          <p:cNvPr id="633" name="Shape 568"/>
          <p:cNvSpPr/>
          <p:nvPr/>
        </p:nvSpPr>
        <p:spPr>
          <a:xfrm>
            <a:off x="402102" y="42968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634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597" y="488538"/>
            <a:ext cx="1211772" cy="12117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 dirty="0"/>
          </a:p>
        </p:txBody>
      </p:sp>
      <p:pic>
        <p:nvPicPr>
          <p:cNvPr id="14" name="image3.tif" descr="image3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1609" y="7144686"/>
            <a:ext cx="1180492" cy="23836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0767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618"/>
          <p:cNvSpPr/>
          <p:nvPr/>
        </p:nvSpPr>
        <p:spPr>
          <a:xfrm>
            <a:off x="4845822" y="2098392"/>
            <a:ext cx="3447168" cy="2046895"/>
          </a:xfrm>
          <a:prstGeom prst="ellipse">
            <a:avLst/>
          </a:prstGeom>
          <a:solidFill>
            <a:srgbClr val="A6A6A6"/>
          </a:solidFill>
          <a:ln w="12700">
            <a:solidFill>
              <a:srgbClr val="A6A6A6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70" name="Shape 619"/>
          <p:cNvSpPr txBox="1"/>
          <p:nvPr/>
        </p:nvSpPr>
        <p:spPr>
          <a:xfrm>
            <a:off x="5491057" y="2552368"/>
            <a:ext cx="2156695" cy="113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FINALIZING TOGETHER</a:t>
            </a:r>
          </a:p>
        </p:txBody>
      </p:sp>
      <p:sp>
        <p:nvSpPr>
          <p:cNvPr id="971" name="Shape 620"/>
          <p:cNvSpPr/>
          <p:nvPr/>
        </p:nvSpPr>
        <p:spPr>
          <a:xfrm>
            <a:off x="1638093" y="6310650"/>
            <a:ext cx="3423132" cy="1909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7" y="0"/>
                </a:moveTo>
                <a:lnTo>
                  <a:pt x="14981" y="6781"/>
                </a:lnTo>
                <a:lnTo>
                  <a:pt x="14981" y="854"/>
                </a:lnTo>
                <a:lnTo>
                  <a:pt x="21583" y="10588"/>
                </a:lnTo>
                <a:lnTo>
                  <a:pt x="14981" y="20322"/>
                </a:lnTo>
                <a:lnTo>
                  <a:pt x="14981" y="14396"/>
                </a:lnTo>
                <a:lnTo>
                  <a:pt x="7" y="21600"/>
                </a:lnTo>
                <a:cubicBezTo>
                  <a:pt x="-17" y="14400"/>
                  <a:pt x="31" y="7200"/>
                  <a:pt x="7" y="0"/>
                </a:cubicBezTo>
                <a:close/>
              </a:path>
            </a:pathLst>
          </a:custGeom>
          <a:solidFill>
            <a:srgbClr val="ED7D31"/>
          </a:solidFill>
          <a:ln w="12700">
            <a:solidFill>
              <a:srgbClr val="ED7D31"/>
            </a:solidFill>
            <a:miter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72" name="Shape 621"/>
          <p:cNvSpPr txBox="1"/>
          <p:nvPr/>
        </p:nvSpPr>
        <p:spPr>
          <a:xfrm>
            <a:off x="1778910" y="6821644"/>
            <a:ext cx="3423168" cy="8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/>
          <a:p>
            <a:pPr algn="l" defTabSz="1300480">
              <a:defRPr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BOC INPUT/</a:t>
            </a:r>
          </a:p>
          <a:p>
            <a:pPr algn="l" defTabSz="1300480">
              <a:defRPr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DIRECTION</a:t>
            </a:r>
          </a:p>
        </p:txBody>
      </p:sp>
      <p:sp>
        <p:nvSpPr>
          <p:cNvPr id="973" name="Shape 622"/>
          <p:cNvSpPr/>
          <p:nvPr/>
        </p:nvSpPr>
        <p:spPr>
          <a:xfrm rot="10800000">
            <a:off x="7813926" y="6180728"/>
            <a:ext cx="3512102" cy="1905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7" y="0"/>
                </a:moveTo>
                <a:lnTo>
                  <a:pt x="14981" y="6781"/>
                </a:lnTo>
                <a:lnTo>
                  <a:pt x="14981" y="854"/>
                </a:lnTo>
                <a:lnTo>
                  <a:pt x="21583" y="10588"/>
                </a:lnTo>
                <a:lnTo>
                  <a:pt x="14981" y="20322"/>
                </a:lnTo>
                <a:lnTo>
                  <a:pt x="14981" y="14396"/>
                </a:lnTo>
                <a:lnTo>
                  <a:pt x="7" y="21600"/>
                </a:lnTo>
                <a:cubicBezTo>
                  <a:pt x="-17" y="14400"/>
                  <a:pt x="31" y="7200"/>
                  <a:pt x="7" y="0"/>
                </a:cubicBezTo>
                <a:close/>
              </a:path>
            </a:pathLst>
          </a:custGeom>
          <a:solidFill>
            <a:srgbClr val="ED7D31"/>
          </a:solidFill>
          <a:ln w="12700">
            <a:solidFill>
              <a:srgbClr val="ED7D31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 b="1">
                <a:solidFill>
                  <a:srgbClr val="FFFFFF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pPr>
            <a:endParaRPr dirty="0"/>
          </a:p>
        </p:txBody>
      </p:sp>
      <p:sp>
        <p:nvSpPr>
          <p:cNvPr id="974" name="Shape 623"/>
          <p:cNvSpPr/>
          <p:nvPr/>
        </p:nvSpPr>
        <p:spPr>
          <a:xfrm>
            <a:off x="6000555" y="4615384"/>
            <a:ext cx="1003692" cy="2617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80"/>
                </a:moveTo>
                <a:lnTo>
                  <a:pt x="10800" y="0"/>
                </a:lnTo>
                <a:lnTo>
                  <a:pt x="21600" y="3680"/>
                </a:lnTo>
                <a:lnTo>
                  <a:pt x="16200" y="368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3680"/>
                </a:lnTo>
                <a:close/>
              </a:path>
            </a:pathLst>
          </a:custGeom>
          <a:solidFill>
            <a:srgbClr val="ED7D31"/>
          </a:solidFill>
          <a:ln w="12700">
            <a:solidFill>
              <a:srgbClr val="ED7D31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75" name="Shape 624"/>
          <p:cNvSpPr txBox="1"/>
          <p:nvPr/>
        </p:nvSpPr>
        <p:spPr>
          <a:xfrm>
            <a:off x="5068192" y="7454179"/>
            <a:ext cx="2868419" cy="62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defTabSz="1300480">
              <a:defRPr sz="3400" b="1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smtClean="0"/>
              <a:t>Strategies</a:t>
            </a:r>
            <a:endParaRPr dirty="0"/>
          </a:p>
        </p:txBody>
      </p:sp>
      <p:pic>
        <p:nvPicPr>
          <p:cNvPr id="976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3403" y="2702055"/>
            <a:ext cx="2121316" cy="328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image28.tif" descr="image2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8914089" y="2715654"/>
            <a:ext cx="2121316" cy="3284736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Shape 627"/>
          <p:cNvSpPr txBox="1"/>
          <p:nvPr/>
        </p:nvSpPr>
        <p:spPr>
          <a:xfrm>
            <a:off x="8159353" y="6814182"/>
            <a:ext cx="3106187" cy="837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r" defTabSz="1300480">
              <a:defRPr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dirty="0" smtClean="0"/>
              <a:t>COMMUNITY PARTNERS</a:t>
            </a:r>
            <a:r>
              <a:rPr dirty="0" smtClean="0"/>
              <a:t>  </a:t>
            </a:r>
            <a:r>
              <a:rPr dirty="0"/>
              <a:t>INPUT/DIRECTION</a:t>
            </a:r>
          </a:p>
        </p:txBody>
      </p:sp>
      <p:sp>
        <p:nvSpPr>
          <p:cNvPr id="979" name="Shape 628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80" name="Shape 629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81" name="Shape 630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82" name="Shape 631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83" name="Shape 632"/>
          <p:cNvSpPr txBox="1"/>
          <p:nvPr/>
        </p:nvSpPr>
        <p:spPr>
          <a:xfrm>
            <a:off x="2211109" y="783775"/>
            <a:ext cx="9063105" cy="74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/>
          <a:p>
            <a:pPr lvl="1" indent="457200" algn="l" defTabSz="1300480">
              <a:defRPr sz="4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BRINGING IT ALL TOGETHER</a:t>
            </a:r>
          </a:p>
        </p:txBody>
      </p:sp>
      <p:pic>
        <p:nvPicPr>
          <p:cNvPr id="98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954" y="445267"/>
            <a:ext cx="1422254" cy="1422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age1.pdf" descr="image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50874" y="8298208"/>
            <a:ext cx="3260937" cy="10652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06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Shape 676"/>
          <p:cNvSpPr/>
          <p:nvPr/>
        </p:nvSpPr>
        <p:spPr>
          <a:xfrm>
            <a:off x="1597593" y="5312963"/>
            <a:ext cx="2735498" cy="9947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>
            <a:solidFill>
              <a:srgbClr val="42719B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88" name="Shape 677"/>
          <p:cNvSpPr/>
          <p:nvPr/>
        </p:nvSpPr>
        <p:spPr>
          <a:xfrm>
            <a:off x="10552992" y="2010221"/>
            <a:ext cx="461657" cy="563131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89" name="Shape 678"/>
          <p:cNvSpPr/>
          <p:nvPr/>
        </p:nvSpPr>
        <p:spPr>
          <a:xfrm>
            <a:off x="9984030" y="2010221"/>
            <a:ext cx="461657" cy="563131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90" name="Shape 679"/>
          <p:cNvSpPr/>
          <p:nvPr/>
        </p:nvSpPr>
        <p:spPr>
          <a:xfrm rot="16200000">
            <a:off x="3978698" y="2537556"/>
            <a:ext cx="4632965" cy="407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7" y="21600"/>
                </a:moveTo>
                <a:cubicBezTo>
                  <a:pt x="1691" y="21600"/>
                  <a:pt x="1168" y="20794"/>
                  <a:pt x="1168" y="19800"/>
                </a:cubicBezTo>
                <a:lnTo>
                  <a:pt x="1168" y="12600"/>
                </a:lnTo>
                <a:cubicBezTo>
                  <a:pt x="1168" y="11606"/>
                  <a:pt x="645" y="10800"/>
                  <a:pt x="0" y="10800"/>
                </a:cubicBezTo>
                <a:cubicBezTo>
                  <a:pt x="645" y="10800"/>
                  <a:pt x="1168" y="9994"/>
                  <a:pt x="1168" y="9000"/>
                </a:cubicBezTo>
                <a:lnTo>
                  <a:pt x="1168" y="1800"/>
                </a:lnTo>
                <a:cubicBezTo>
                  <a:pt x="1168" y="806"/>
                  <a:pt x="1691" y="0"/>
                  <a:pt x="2337" y="0"/>
                </a:cubicBezTo>
                <a:moveTo>
                  <a:pt x="19263" y="0"/>
                </a:moveTo>
                <a:cubicBezTo>
                  <a:pt x="19909" y="0"/>
                  <a:pt x="20432" y="806"/>
                  <a:pt x="20432" y="1800"/>
                </a:cubicBezTo>
                <a:lnTo>
                  <a:pt x="20432" y="9000"/>
                </a:lnTo>
                <a:cubicBezTo>
                  <a:pt x="20432" y="9994"/>
                  <a:pt x="20955" y="10800"/>
                  <a:pt x="21600" y="10800"/>
                </a:cubicBezTo>
                <a:cubicBezTo>
                  <a:pt x="20955" y="10800"/>
                  <a:pt x="20432" y="11606"/>
                  <a:pt x="20432" y="12600"/>
                </a:cubicBezTo>
                <a:lnTo>
                  <a:pt x="20432" y="19800"/>
                </a:lnTo>
                <a:cubicBezTo>
                  <a:pt x="20432" y="20794"/>
                  <a:pt x="19909" y="21600"/>
                  <a:pt x="19263" y="21600"/>
                </a:cubicBezTo>
              </a:path>
            </a:pathLst>
          </a:custGeom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91" name="Shape 680"/>
          <p:cNvSpPr txBox="1"/>
          <p:nvPr/>
        </p:nvSpPr>
        <p:spPr>
          <a:xfrm>
            <a:off x="4431366" y="2939065"/>
            <a:ext cx="3697863" cy="327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defTabSz="1300480">
              <a:defRPr sz="4400" b="1">
                <a:solidFill>
                  <a:schemeClr val="accent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Bringing it all together to tell our story as a desirable place to live and work</a:t>
            </a:r>
          </a:p>
        </p:txBody>
      </p:sp>
      <p:sp>
        <p:nvSpPr>
          <p:cNvPr id="992" name="Shape 681"/>
          <p:cNvSpPr txBox="1"/>
          <p:nvPr/>
        </p:nvSpPr>
        <p:spPr>
          <a:xfrm>
            <a:off x="1615371" y="5536445"/>
            <a:ext cx="2455558" cy="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EDC</a:t>
            </a:r>
          </a:p>
        </p:txBody>
      </p:sp>
      <p:sp>
        <p:nvSpPr>
          <p:cNvPr id="993" name="Shape 682"/>
          <p:cNvSpPr/>
          <p:nvPr/>
        </p:nvSpPr>
        <p:spPr>
          <a:xfrm>
            <a:off x="8456242" y="2899408"/>
            <a:ext cx="2558405" cy="95635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>
            <a:solidFill>
              <a:srgbClr val="42719B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94" name="Shape 683"/>
          <p:cNvSpPr txBox="1"/>
          <p:nvPr/>
        </p:nvSpPr>
        <p:spPr>
          <a:xfrm>
            <a:off x="8695332" y="3112915"/>
            <a:ext cx="2319317" cy="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PARTNERS</a:t>
            </a:r>
          </a:p>
        </p:txBody>
      </p:sp>
      <p:sp>
        <p:nvSpPr>
          <p:cNvPr id="995" name="Shape 684"/>
          <p:cNvSpPr/>
          <p:nvPr/>
        </p:nvSpPr>
        <p:spPr>
          <a:xfrm>
            <a:off x="8431232" y="4075704"/>
            <a:ext cx="2583414" cy="99926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>
            <a:solidFill>
              <a:srgbClr val="42719B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96" name="Shape 685"/>
          <p:cNvSpPr txBox="1"/>
          <p:nvPr/>
        </p:nvSpPr>
        <p:spPr>
          <a:xfrm>
            <a:off x="8681047" y="4310664"/>
            <a:ext cx="2333600" cy="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EMPLOYEES</a:t>
            </a:r>
          </a:p>
        </p:txBody>
      </p:sp>
      <p:sp>
        <p:nvSpPr>
          <p:cNvPr id="997" name="Shape 686"/>
          <p:cNvSpPr/>
          <p:nvPr/>
        </p:nvSpPr>
        <p:spPr>
          <a:xfrm>
            <a:off x="8456497" y="5276902"/>
            <a:ext cx="2558147" cy="101726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>
            <a:solidFill>
              <a:srgbClr val="42719B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998" name="Shape 687"/>
          <p:cNvSpPr txBox="1"/>
          <p:nvPr/>
        </p:nvSpPr>
        <p:spPr>
          <a:xfrm>
            <a:off x="8710815" y="5520863"/>
            <a:ext cx="2303829" cy="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CITIZENS</a:t>
            </a:r>
          </a:p>
        </p:txBody>
      </p:sp>
      <p:sp>
        <p:nvSpPr>
          <p:cNvPr id="999" name="Shape 688"/>
          <p:cNvSpPr/>
          <p:nvPr/>
        </p:nvSpPr>
        <p:spPr>
          <a:xfrm>
            <a:off x="1597593" y="4140430"/>
            <a:ext cx="2735498" cy="9861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>
            <a:solidFill>
              <a:srgbClr val="42719B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000" name="Shape 689"/>
          <p:cNvSpPr txBox="1"/>
          <p:nvPr/>
        </p:nvSpPr>
        <p:spPr>
          <a:xfrm>
            <a:off x="1597591" y="4368836"/>
            <a:ext cx="2488963" cy="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TOWNS</a:t>
            </a:r>
          </a:p>
        </p:txBody>
      </p:sp>
      <p:sp>
        <p:nvSpPr>
          <p:cNvPr id="1001" name="Shape 690"/>
          <p:cNvSpPr/>
          <p:nvPr/>
        </p:nvSpPr>
        <p:spPr>
          <a:xfrm>
            <a:off x="1597593" y="2921230"/>
            <a:ext cx="2735498" cy="9947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>
            <a:solidFill>
              <a:srgbClr val="42719B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002" name="Shape 691"/>
          <p:cNvSpPr txBox="1"/>
          <p:nvPr/>
        </p:nvSpPr>
        <p:spPr>
          <a:xfrm>
            <a:off x="1597593" y="3153920"/>
            <a:ext cx="2486819" cy="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COUNTY</a:t>
            </a:r>
          </a:p>
        </p:txBody>
      </p:sp>
      <p:sp>
        <p:nvSpPr>
          <p:cNvPr id="1003" name="Shape 692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004" name="Shape 693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005" name="Shape 694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006" name="Shape 695"/>
          <p:cNvSpPr/>
          <p:nvPr/>
        </p:nvSpPr>
        <p:spPr>
          <a:xfrm>
            <a:off x="376701" y="180113"/>
            <a:ext cx="2102762" cy="1952564"/>
          </a:xfrm>
          <a:prstGeom prst="ellipse">
            <a:avLst/>
          </a:prstGeom>
          <a:solidFill>
            <a:schemeClr val="accent6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007" name="Shape 696"/>
          <p:cNvSpPr txBox="1"/>
          <p:nvPr/>
        </p:nvSpPr>
        <p:spPr>
          <a:xfrm>
            <a:off x="2600575" y="720276"/>
            <a:ext cx="9063106" cy="872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COMMUNITY BRANDING</a:t>
            </a:r>
          </a:p>
        </p:txBody>
      </p:sp>
      <p:pic>
        <p:nvPicPr>
          <p:cNvPr id="1008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82" y="399444"/>
            <a:ext cx="1617801" cy="1513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0874" y="8298208"/>
            <a:ext cx="3260937" cy="10652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2297" y="7200132"/>
            <a:ext cx="609600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Helvetica"/>
              </a:rPr>
              <a:t># WeAreDavie</a:t>
            </a: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88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858" y="1646594"/>
            <a:ext cx="11162619" cy="763533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 10"/>
          <p:cNvSpPr txBox="1"/>
          <p:nvPr/>
        </p:nvSpPr>
        <p:spPr>
          <a:xfrm>
            <a:off x="4312437" y="8073810"/>
            <a:ext cx="519613" cy="22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algn="l" defTabSz="487677">
              <a:defRPr sz="700" i="1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, </a:t>
            </a:r>
            <a:r>
              <a:rPr sz="900" dirty="0"/>
              <a:t>PTRC</a:t>
            </a:r>
          </a:p>
        </p:txBody>
      </p:sp>
      <p:sp>
        <p:nvSpPr>
          <p:cNvPr id="343" name="Rectangle"/>
          <p:cNvSpPr/>
          <p:nvPr/>
        </p:nvSpPr>
        <p:spPr>
          <a:xfrm>
            <a:off x="444498" y="4580978"/>
            <a:ext cx="3066905" cy="1896022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34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54007" y="4741274"/>
            <a:ext cx="2847888" cy="1787627"/>
          </a:xfrm>
          <a:prstGeom prst="rect">
            <a:avLst/>
          </a:prstGeom>
        </p:spPr>
        <p:txBody>
          <a:bodyPr/>
          <a:lstStyle/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Population Growth </a:t>
            </a:r>
            <a:br>
              <a:rPr dirty="0"/>
            </a:br>
            <a:r>
              <a:rPr dirty="0"/>
              <a:t>By Census Tract:</a:t>
            </a:r>
            <a:endParaRPr sz="2300" dirty="0"/>
          </a:p>
          <a:p>
            <a: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Ages 18-34</a:t>
            </a:r>
            <a:r>
              <a:rPr sz="2600" dirty="0"/>
              <a:t>,</a:t>
            </a:r>
            <a:br>
              <a:rPr sz="2600" dirty="0"/>
            </a:br>
            <a:r>
              <a:rPr dirty="0"/>
              <a:t>2010-2015</a:t>
            </a:r>
          </a:p>
        </p:txBody>
      </p:sp>
      <p:sp>
        <p:nvSpPr>
          <p:cNvPr id="345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46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47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48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49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350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24" y="741404"/>
            <a:ext cx="913334" cy="85468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REGION’S POPULATION GROWTH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498"/>
          <p:cNvSpPr/>
          <p:nvPr/>
        </p:nvSpPr>
        <p:spPr>
          <a:xfrm>
            <a:off x="2641005" y="1858135"/>
            <a:ext cx="1179201" cy="1262672"/>
          </a:xfrm>
          <a:prstGeom prst="ellipse">
            <a:avLst/>
          </a:prstGeom>
          <a:solidFill>
            <a:srgbClr val="BF9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2" name="Shape 499"/>
          <p:cNvSpPr/>
          <p:nvPr/>
        </p:nvSpPr>
        <p:spPr>
          <a:xfrm>
            <a:off x="3550615" y="1664709"/>
            <a:ext cx="6583841" cy="16067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F9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3" name="Shape 500"/>
          <p:cNvSpPr txBox="1"/>
          <p:nvPr/>
        </p:nvSpPr>
        <p:spPr>
          <a:xfrm>
            <a:off x="3645909" y="2260310"/>
            <a:ext cx="6294481" cy="453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defTabSz="1300480">
              <a:defRPr sz="23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smtClean="0"/>
              <a:t>Lack </a:t>
            </a:r>
            <a:r>
              <a:rPr dirty="0"/>
              <a:t>of Implementation </a:t>
            </a:r>
            <a:r>
              <a:rPr lang="en-US" dirty="0" smtClean="0"/>
              <a:t>&amp; </a:t>
            </a:r>
            <a:r>
              <a:rPr dirty="0" smtClean="0"/>
              <a:t>Follow Through</a:t>
            </a:r>
            <a:r>
              <a:rPr lang="en-US" dirty="0" smtClean="0"/>
              <a:t>=Inaction</a:t>
            </a:r>
            <a:endParaRPr dirty="0"/>
          </a:p>
        </p:txBody>
      </p:sp>
      <p:sp>
        <p:nvSpPr>
          <p:cNvPr id="614" name="Shape 501"/>
          <p:cNvSpPr/>
          <p:nvPr/>
        </p:nvSpPr>
        <p:spPr>
          <a:xfrm>
            <a:off x="2739273" y="1917930"/>
            <a:ext cx="982667" cy="1052231"/>
          </a:xfrm>
          <a:prstGeom prst="ellipse">
            <a:avLst/>
          </a:prstGeom>
          <a:solidFill>
            <a:srgbClr val="BF9000"/>
          </a:solidFill>
          <a:ln w="381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3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</p:txBody>
      </p:sp>
      <p:pic>
        <p:nvPicPr>
          <p:cNvPr id="615" name="image22.jpg" descr="image22.jpg"/>
          <p:cNvPicPr>
            <a:picLocks noChangeAspect="1"/>
          </p:cNvPicPr>
          <p:nvPr/>
        </p:nvPicPr>
        <p:blipFill>
          <a:blip r:embed="rId2">
            <a:extLst/>
          </a:blip>
          <a:srcRect r="2899"/>
          <a:stretch>
            <a:fillRect/>
          </a:stretch>
        </p:blipFill>
        <p:spPr>
          <a:xfrm>
            <a:off x="-39886" y="3376507"/>
            <a:ext cx="13084497" cy="5053282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hape 503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7" name="Shape 504"/>
          <p:cNvSpPr/>
          <p:nvPr/>
        </p:nvSpPr>
        <p:spPr>
          <a:xfrm>
            <a:off x="11066698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8" name="Shape 505"/>
          <p:cNvSpPr/>
          <p:nvPr/>
        </p:nvSpPr>
        <p:spPr>
          <a:xfrm>
            <a:off x="10177142" y="648074"/>
            <a:ext cx="889563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619" name="Shape 506"/>
          <p:cNvSpPr/>
          <p:nvPr/>
        </p:nvSpPr>
        <p:spPr>
          <a:xfrm>
            <a:off x="376702" y="161427"/>
            <a:ext cx="2102762" cy="1952564"/>
          </a:xfrm>
          <a:prstGeom prst="ellipse">
            <a:avLst/>
          </a:prstGeom>
          <a:solidFill>
            <a:srgbClr val="A6AAA9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62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095" y="454653"/>
            <a:ext cx="899976" cy="1366112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hape 508"/>
          <p:cNvSpPr txBox="1"/>
          <p:nvPr/>
        </p:nvSpPr>
        <p:spPr>
          <a:xfrm>
            <a:off x="2600575" y="783775"/>
            <a:ext cx="9063106" cy="74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 smtClean="0"/>
              <a:t>FEARS</a:t>
            </a:r>
            <a:r>
              <a:rPr dirty="0"/>
              <a:t>?</a:t>
            </a:r>
          </a:p>
        </p:txBody>
      </p:sp>
      <p:pic>
        <p:nvPicPr>
          <p:cNvPr id="622" name="image1.pdf" descr="image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71934" y="8682794"/>
            <a:ext cx="2514476" cy="8214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407" y="8667175"/>
            <a:ext cx="11035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Our future depends on </a:t>
            </a:r>
            <a:r>
              <a:rPr lang="en-US" sz="3200" b="1" dirty="0" smtClean="0"/>
              <a:t>our present decisions…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05502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185"/>
          <p:cNvSpPr/>
          <p:nvPr/>
        </p:nvSpPr>
        <p:spPr>
          <a:xfrm>
            <a:off x="-1" y="6506322"/>
            <a:ext cx="13004802" cy="3220909"/>
          </a:xfrm>
          <a:prstGeom prst="rect">
            <a:avLst/>
          </a:prstGeom>
          <a:solidFill>
            <a:srgbClr val="FFFFFF"/>
          </a:soli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295" name="image2-small.jpg" descr="image2-small.jpg"/>
          <p:cNvPicPr>
            <a:picLocks noChangeAspect="1"/>
          </p:cNvPicPr>
          <p:nvPr/>
        </p:nvPicPr>
        <p:blipFill>
          <a:blip r:embed="rId2">
            <a:extLst/>
          </a:blip>
          <a:srcRect l="7216" r="6945" b="13641"/>
          <a:stretch>
            <a:fillRect/>
          </a:stretch>
        </p:blipFill>
        <p:spPr>
          <a:xfrm flipH="1">
            <a:off x="-4" y="-26378"/>
            <a:ext cx="13004808" cy="65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1.pdf" descr="image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8248" y="6893349"/>
            <a:ext cx="6148302" cy="200854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188"/>
          <p:cNvSpPr txBox="1">
            <a:spLocks noGrp="1"/>
          </p:cNvSpPr>
          <p:nvPr>
            <p:ph type="title"/>
          </p:nvPr>
        </p:nvSpPr>
        <p:spPr>
          <a:xfrm>
            <a:off x="4191997" y="4938062"/>
            <a:ext cx="8229601" cy="742926"/>
          </a:xfrm>
          <a:prstGeom prst="rect">
            <a:avLst/>
          </a:prstGeom>
        </p:spPr>
        <p:txBody>
          <a:bodyPr lIns="45718" tIns="45718" rIns="45718" bIns="45718">
            <a:noAutofit/>
          </a:bodyPr>
          <a:lstStyle>
            <a:lvl1pPr defTabSz="457200">
              <a:defRPr sz="4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en-US" sz="6000" dirty="0" smtClean="0"/>
              <a:t>#WeAreDavie</a:t>
            </a:r>
            <a:endParaRPr sz="6000" dirty="0"/>
          </a:p>
        </p:txBody>
      </p:sp>
      <p:sp>
        <p:nvSpPr>
          <p:cNvPr id="2" name="Rectangle 1"/>
          <p:cNvSpPr/>
          <p:nvPr/>
        </p:nvSpPr>
        <p:spPr>
          <a:xfrm>
            <a:off x="1378946" y="334331"/>
            <a:ext cx="86223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chemeClr val="bg1"/>
                </a:solidFill>
              </a:rPr>
              <a:t>Long range planning does not deal 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with </a:t>
            </a:r>
            <a:r>
              <a:rPr lang="en-US" b="1" dirty="0">
                <a:solidFill>
                  <a:schemeClr val="bg1"/>
                </a:solidFill>
              </a:rPr>
              <a:t>future decisions, but with the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future </a:t>
            </a:r>
            <a:r>
              <a:rPr lang="en-US" b="1" dirty="0">
                <a:solidFill>
                  <a:schemeClr val="bg1"/>
                </a:solidFill>
              </a:rPr>
              <a:t>of present decisions</a:t>
            </a:r>
            <a:r>
              <a:rPr lang="en-US" b="1" dirty="0" smtClean="0">
                <a:solidFill>
                  <a:schemeClr val="bg1"/>
                </a:solidFill>
              </a:rPr>
              <a:t>.”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-Peter Drucker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56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4498" t="1203" r="1641" b="2670"/>
          <a:stretch>
            <a:fillRect/>
          </a:stretch>
        </p:blipFill>
        <p:spPr>
          <a:xfrm>
            <a:off x="6191250" y="1790177"/>
            <a:ext cx="6488473" cy="7740569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84119" y="9038486"/>
            <a:ext cx="3664329" cy="492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None/>
              <a:defRPr sz="1200" i="1"/>
            </a:lvl1pPr>
          </a:lstStyle>
          <a:p>
            <a:r>
              <a:rPr sz="1400" dirty="0"/>
              <a:t>Source: US Census Bureau American Community Survey 5-Year Estimates (2012-2016)</a:t>
            </a:r>
          </a:p>
        </p:txBody>
      </p:sp>
      <p:graphicFrame>
        <p:nvGraphicFramePr>
          <p:cNvPr id="355" name="Table 3"/>
          <p:cNvGraphicFramePr/>
          <p:nvPr>
            <p:extLst/>
          </p:nvPr>
        </p:nvGraphicFramePr>
        <p:xfrm>
          <a:off x="377482" y="2112503"/>
          <a:ext cx="5606024" cy="67144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12772"/>
                <a:gridCol w="731851"/>
                <a:gridCol w="626778"/>
                <a:gridCol w="628404"/>
                <a:gridCol w="735966"/>
                <a:gridCol w="733555"/>
                <a:gridCol w="736698"/>
              </a:tblGrid>
              <a:tr h="671444">
                <a:tc>
                  <a:txBody>
                    <a:bodyPr/>
                    <a:lstStyle/>
                    <a:p>
                      <a:pPr algn="l">
                        <a:defRPr sz="13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Population Density (Per Square Mile)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Township: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b="1" dirty="0">
                          <a:sym typeface="Helvetica"/>
                        </a:rPr>
                        <a:t>1970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b="1" dirty="0">
                          <a:sym typeface="Helvetica"/>
                        </a:rPr>
                        <a:t>1980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b="1" dirty="0">
                          <a:sym typeface="Helvetica"/>
                        </a:rPr>
                        <a:t>1990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b="1" dirty="0">
                          <a:sym typeface="Helvetica"/>
                        </a:rPr>
                        <a:t>2000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b="1" dirty="0">
                          <a:sym typeface="Helvetica"/>
                        </a:rPr>
                        <a:t>2010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b="1" dirty="0">
                          <a:sym typeface="Helvetica"/>
                        </a:rPr>
                        <a:t>2016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Calahaln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31.0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42.1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45.8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62.4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68.5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84.7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Clarksville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41.6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54.2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63.8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82.7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95.9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90.2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Farmington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63.7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119.6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153.2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164.4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217.0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223.7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Fulton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46.6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61.1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58.2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71.1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81.4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82.3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Jerusalem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129.6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131.3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142.4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179.0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186.2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182.4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Mocksville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122.1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146.1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150.2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180.6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210.6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216.1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Shady Grove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49.9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60.7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78.3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147.5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180.9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160.9</a:t>
                      </a:r>
                    </a:p>
                  </a:txBody>
                  <a:tcPr marL="0" marR="0" marT="0" marB="0" anchor="ctr" horzOverflow="overflow"/>
                </a:tc>
              </a:tr>
              <a:tr h="671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County Total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92.3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104.5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130.7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154.7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156.0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300" dirty="0">
                          <a:sym typeface="Helvetica"/>
                        </a:rPr>
                        <a:t>156.0</a:t>
                      </a:r>
                    </a:p>
                  </a:txBody>
                  <a:tcPr marL="0" marR="0" marT="0" marB="0" anchor="ctr" horzOverflow="overflow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56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57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58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59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60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361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24" y="741404"/>
            <a:ext cx="913334" cy="85468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REGION’S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2823382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22652" y="1900961"/>
            <a:ext cx="11916998" cy="17447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81000"/>
              </a:lnSpc>
              <a:buSzTx/>
              <a:buNone/>
              <a:defRPr sz="25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sz="3600" dirty="0"/>
              <a:t>The majority of the County’s population lives in unincorporated areas.  Mocksville is the largest town with a population of 5,422 in 2016.  Bermuda Run </a:t>
            </a:r>
            <a:r>
              <a:rPr lang="en-US" sz="3600" dirty="0" smtClean="0"/>
              <a:t>has</a:t>
            </a:r>
            <a:r>
              <a:rPr sz="3600" dirty="0" smtClean="0"/>
              <a:t> </a:t>
            </a:r>
            <a:r>
              <a:rPr sz="3600" dirty="0"/>
              <a:t>almost doubled in population size since 2000.</a:t>
            </a:r>
          </a:p>
        </p:txBody>
      </p:sp>
      <p:graphicFrame>
        <p:nvGraphicFramePr>
          <p:cNvPr id="365" name="Table 2"/>
          <p:cNvGraphicFramePr/>
          <p:nvPr>
            <p:extLst>
              <p:ext uri="{D42A27DB-BD31-4B8C-83A1-F6EECF244321}">
                <p14:modId xmlns:p14="http://schemas.microsoft.com/office/powerpoint/2010/main" val="3979354828"/>
              </p:ext>
            </p:extLst>
          </p:nvPr>
        </p:nvGraphicFramePr>
        <p:xfrm>
          <a:off x="522649" y="3881933"/>
          <a:ext cx="11917000" cy="512871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27535"/>
                <a:gridCol w="1580308"/>
                <a:gridCol w="1587228"/>
                <a:gridCol w="1579606"/>
                <a:gridCol w="1583987"/>
                <a:gridCol w="1569882"/>
                <a:gridCol w="1588454"/>
              </a:tblGrid>
              <a:tr h="732871">
                <a:tc>
                  <a:txBody>
                    <a:bodyPr/>
                    <a:lstStyle/>
                    <a:p>
                      <a:pPr>
                        <a:defRPr sz="13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/>
                    </a:p>
                  </a:txBody>
                  <a:tcPr marL="0" marR="0" marT="0" marB="0" anchor="ctr" horzOverflow="overflow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Population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2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Municipality: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1970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1980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1990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2000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2010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2016</a:t>
                      </a:r>
                    </a:p>
                  </a:txBody>
                  <a:tcPr marL="0" marR="0" marT="0" marB="0" anchor="ctr" horzOverflow="overflow"/>
                </a:tc>
              </a:tr>
              <a:tr h="732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Bermuda Run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1,431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1,725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2,610</a:t>
                      </a:r>
                    </a:p>
                  </a:txBody>
                  <a:tcPr marL="0" marR="0" marT="0" marB="0" anchor="ctr" horzOverflow="overflow"/>
                </a:tc>
              </a:tr>
              <a:tr h="738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Cooleemee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-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971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905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960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970</a:t>
                      </a:r>
                    </a:p>
                  </a:txBody>
                  <a:tcPr marL="0" marR="0" marT="0" marB="0" anchor="ctr" horzOverflow="overflow"/>
                </a:tc>
              </a:tr>
              <a:tr h="7370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Mocksville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2,529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2,637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3,399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4,178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5,051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5,422</a:t>
                      </a:r>
                    </a:p>
                  </a:txBody>
                  <a:tcPr marL="0" marR="0" marT="0" marB="0" anchor="ctr" horzOverflow="overflow"/>
                </a:tc>
              </a:tr>
              <a:tr h="722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Unincorporated Area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16,326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21,962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23,489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28,321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33,504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33,209</a:t>
                      </a:r>
                    </a:p>
                  </a:txBody>
                  <a:tcPr marL="0" marR="0" marT="0" marB="0" anchor="ctr" horzOverflow="overflow"/>
                </a:tc>
              </a:tr>
              <a:tr h="732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b="1" dirty="0">
                          <a:sym typeface="Helvetica"/>
                        </a:rPr>
                        <a:t>County Total</a:t>
                      </a:r>
                    </a:p>
                  </a:txBody>
                  <a:tcPr marL="0" marR="0" marT="0" marB="0" anchor="ctr" horzOverflow="overflow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18,855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24,599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27,859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34,835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41,240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sz="1300" dirty="0">
                          <a:sym typeface="Helvetica"/>
                        </a:rPr>
                        <a:t>42,211</a:t>
                      </a: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sp>
        <p:nvSpPr>
          <p:cNvPr id="366" name="TextBox 3"/>
          <p:cNvSpPr txBox="1"/>
          <p:nvPr/>
        </p:nvSpPr>
        <p:spPr>
          <a:xfrm>
            <a:off x="522649" y="9158555"/>
            <a:ext cx="9063106" cy="32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07000"/>
              </a:lnSpc>
              <a:spcBef>
                <a:spcPts val="800"/>
              </a:spcBef>
              <a:defRPr sz="1200" i="1">
                <a:solidFill>
                  <a:srgbClr val="44546A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rPr sz="1400" dirty="0">
                <a:latin typeface="Calibri" panose="020F0502020204030204" pitchFamily="34" charset="0"/>
              </a:rPr>
              <a:t>Source: US Census Bureau Decennial Census; NC Office of Budget &amp; Management (2016 Certified Population Estimate)</a:t>
            </a:r>
          </a:p>
        </p:txBody>
      </p:sp>
      <p:sp>
        <p:nvSpPr>
          <p:cNvPr id="367" name="TextBox 4"/>
          <p:cNvSpPr txBox="1"/>
          <p:nvPr/>
        </p:nvSpPr>
        <p:spPr>
          <a:xfrm>
            <a:off x="-3700218" y="4141849"/>
            <a:ext cx="740043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Population by Municipality (1970-2016)</a:t>
            </a:r>
          </a:p>
        </p:txBody>
      </p:sp>
      <p:sp>
        <p:nvSpPr>
          <p:cNvPr id="368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69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70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71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72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373" name="image13.tif" descr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524" y="741404"/>
            <a:ext cx="913334" cy="85468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REGION’S POPULATION GROWTH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943366"/>
            <a:ext cx="12553950" cy="467885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04800" y="6363479"/>
            <a:ext cx="12344400" cy="31182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661117">
              <a:lnSpc>
                <a:spcPct val="100000"/>
              </a:lnSpc>
              <a:spcBef>
                <a:spcPts val="600"/>
              </a:spcBef>
              <a:buSzTx/>
              <a:buNone/>
              <a:defRPr sz="1584" b="1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 dirty="0">
                <a:latin typeface="Calibri" panose="020F0502020204030204" pitchFamily="34" charset="0"/>
              </a:rPr>
              <a:t>Projected Population </a:t>
            </a:r>
          </a:p>
          <a:p>
            <a:pPr marL="199638" indent="-199638" defTabSz="836857">
              <a:lnSpc>
                <a:spcPct val="100000"/>
              </a:lnSpc>
              <a:spcBef>
                <a:spcPts val="800"/>
              </a:spcBef>
              <a:defRPr sz="1584"/>
            </a:pPr>
            <a:r>
              <a:rPr sz="1800" dirty="0">
                <a:latin typeface="Calibri" panose="020F0502020204030204" pitchFamily="34" charset="0"/>
              </a:rPr>
              <a:t>Multiple scenarios were studied to determine likely growth rates for the County:</a:t>
            </a:r>
          </a:p>
          <a:p>
            <a:pPr marL="199638" indent="-199638" defTabSz="836857">
              <a:lnSpc>
                <a:spcPct val="100000"/>
              </a:lnSpc>
              <a:spcBef>
                <a:spcPts val="800"/>
              </a:spcBef>
              <a:defRPr sz="1584" u="sng"/>
            </a:pPr>
            <a:r>
              <a:rPr sz="1800" dirty="0">
                <a:latin typeface="Calibri" panose="020F0502020204030204" pitchFamily="34" charset="0"/>
              </a:rPr>
              <a:t>Projection A</a:t>
            </a:r>
            <a:r>
              <a:rPr sz="1800" u="none" dirty="0">
                <a:latin typeface="Calibri" panose="020F0502020204030204" pitchFamily="34" charset="0"/>
              </a:rPr>
              <a:t> is based on </a:t>
            </a:r>
            <a:r>
              <a:rPr sz="1800" u="none" dirty="0">
                <a:latin typeface="Calibri" panose="020F0502020204030204" pitchFamily="34" charset="0"/>
                <a:ea typeface="+mj-ea"/>
                <a:cs typeface="+mj-cs"/>
                <a:sym typeface="Helvetica"/>
              </a:rPr>
              <a:t>data</a:t>
            </a:r>
            <a:r>
              <a:rPr sz="1800" u="none" dirty="0">
                <a:latin typeface="Calibri" panose="020F0502020204030204" pitchFamily="34" charset="0"/>
              </a:rPr>
              <a:t> from the N.C. Office of Budget and Management, which projects that Davie County will reach a population of 53,084 by the year 2037.  This is an increase of 10,357 people (24.2%) between 2017 and 2037 with an annual growth rate of 1.09%.</a:t>
            </a:r>
          </a:p>
          <a:p>
            <a:pPr marL="199638" indent="-199638" defTabSz="836857">
              <a:lnSpc>
                <a:spcPct val="100000"/>
              </a:lnSpc>
              <a:spcBef>
                <a:spcPts val="800"/>
              </a:spcBef>
              <a:defRPr sz="1584" u="sng"/>
            </a:pPr>
            <a:r>
              <a:rPr sz="1800" dirty="0">
                <a:latin typeface="Calibri" panose="020F0502020204030204" pitchFamily="34" charset="0"/>
              </a:rPr>
              <a:t>Projection B</a:t>
            </a:r>
            <a:r>
              <a:rPr sz="1800" u="none" dirty="0">
                <a:latin typeface="Calibri" panose="020F0502020204030204" pitchFamily="34" charset="0"/>
              </a:rPr>
              <a:t> is based on a continuation of the rate of population growth that the County experienced between 2010 and 2016 – a 0.39% annual growth rate.  This is the lowest growth projection, as the County has seen a slower rate of growth in the most recent years.</a:t>
            </a:r>
          </a:p>
          <a:p>
            <a:pPr marL="199638" indent="-199638" defTabSz="836857">
              <a:lnSpc>
                <a:spcPct val="100000"/>
              </a:lnSpc>
              <a:spcBef>
                <a:spcPts val="800"/>
              </a:spcBef>
              <a:defRPr sz="1584" u="sng"/>
            </a:pPr>
            <a:r>
              <a:rPr sz="1800" dirty="0">
                <a:latin typeface="Calibri" panose="020F0502020204030204" pitchFamily="34" charset="0"/>
              </a:rPr>
              <a:t>Projection C</a:t>
            </a:r>
            <a:r>
              <a:rPr sz="1800" u="none" dirty="0">
                <a:latin typeface="Calibri" panose="020F0502020204030204" pitchFamily="34" charset="0"/>
              </a:rPr>
              <a:t> is based on a continuation of the rate of population growth that the County experienced between 2000 and 2016 – a 1.21% annual growth rate.  This is the highest growth projection, just higher than the state’s projection.</a:t>
            </a:r>
          </a:p>
        </p:txBody>
      </p:sp>
      <p:sp>
        <p:nvSpPr>
          <p:cNvPr id="378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79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80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81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82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383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24" y="741404"/>
            <a:ext cx="913334" cy="854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REGION’S POPULATION GROWTH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87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88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89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9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5824110" y="2278270"/>
            <a:ext cx="6678378" cy="6558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027377">
              <a:lnSpc>
                <a:spcPct val="100000"/>
              </a:lnSpc>
              <a:spcBef>
                <a:spcPts val="1100"/>
              </a:spcBef>
              <a:buSzTx/>
              <a:buNone/>
              <a:defRPr sz="2500">
                <a:solidFill>
                  <a:srgbClr val="333F5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000" dirty="0"/>
              <a:t>On average, Davie County’s population is more educated </a:t>
            </a:r>
            <a:r>
              <a:rPr sz="3000" dirty="0" smtClean="0"/>
              <a:t>than other </a:t>
            </a:r>
            <a:r>
              <a:rPr sz="3000" dirty="0"/>
              <a:t>comparison rural </a:t>
            </a:r>
            <a:r>
              <a:rPr sz="3000" dirty="0" smtClean="0"/>
              <a:t>counties</a:t>
            </a:r>
            <a:r>
              <a:rPr lang="en-US" sz="3000" dirty="0"/>
              <a:t>:</a:t>
            </a:r>
            <a:endParaRPr lang="en-US" sz="3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3000" dirty="0" smtClean="0"/>
              <a:t>85.5</a:t>
            </a:r>
            <a:r>
              <a:rPr sz="3000" dirty="0"/>
              <a:t>% of the population </a:t>
            </a:r>
            <a:r>
              <a:rPr lang="en-US" sz="3000" dirty="0" smtClean="0"/>
              <a:t>has </a:t>
            </a:r>
            <a:r>
              <a:rPr sz="3000" dirty="0" smtClean="0"/>
              <a:t>at </a:t>
            </a:r>
            <a:r>
              <a:rPr sz="3000" dirty="0"/>
              <a:t>least a high school </a:t>
            </a:r>
            <a:r>
              <a:rPr sz="3000" dirty="0" smtClean="0"/>
              <a:t>education</a:t>
            </a:r>
            <a:endParaRPr lang="en-US" sz="3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3000" dirty="0" smtClean="0"/>
              <a:t>23.6</a:t>
            </a:r>
            <a:r>
              <a:rPr sz="3000" dirty="0"/>
              <a:t>% have at least a Bachelor’s </a:t>
            </a:r>
            <a:r>
              <a:rPr sz="3000" dirty="0" smtClean="0"/>
              <a:t>degree</a:t>
            </a:r>
            <a:endParaRPr lang="en-US" sz="3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3000" dirty="0" smtClean="0"/>
              <a:t>8.3</a:t>
            </a:r>
            <a:r>
              <a:rPr sz="3000" dirty="0"/>
              <a:t>% of the population have a Master’s degree or </a:t>
            </a:r>
            <a:r>
              <a:rPr sz="3000" dirty="0" smtClean="0"/>
              <a:t>higher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E</a:t>
            </a:r>
            <a:r>
              <a:rPr sz="3000" dirty="0" smtClean="0"/>
              <a:t>ducational </a:t>
            </a:r>
            <a:r>
              <a:rPr sz="3000" dirty="0" smtClean="0"/>
              <a:t>attainment </a:t>
            </a:r>
            <a:r>
              <a:rPr lang="en-US" sz="3000" dirty="0" smtClean="0"/>
              <a:t>needs to continue to be something we focus on</a:t>
            </a:r>
            <a:endParaRPr sz="3000" dirty="0"/>
          </a:p>
        </p:txBody>
      </p:sp>
      <p:sp>
        <p:nvSpPr>
          <p:cNvPr id="391" name="Shape 280"/>
          <p:cNvSpPr/>
          <p:nvPr/>
        </p:nvSpPr>
        <p:spPr>
          <a:xfrm>
            <a:off x="522654" y="436529"/>
            <a:ext cx="1577074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393" name="TextBox 3"/>
          <p:cNvSpPr txBox="1"/>
          <p:nvPr/>
        </p:nvSpPr>
        <p:spPr>
          <a:xfrm>
            <a:off x="5880561" y="8887378"/>
            <a:ext cx="469173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400" dirty="0">
                <a:latin typeface="Calibri" panose="020F0502020204030204" pitchFamily="34" charset="0"/>
              </a:rPr>
              <a:t>Educational Attainment - Bachelor's Degree or Higher (2016)</a:t>
            </a:r>
          </a:p>
        </p:txBody>
      </p:sp>
      <p:sp>
        <p:nvSpPr>
          <p:cNvPr id="394" name="TextBox 4"/>
          <p:cNvSpPr txBox="1"/>
          <p:nvPr/>
        </p:nvSpPr>
        <p:spPr>
          <a:xfrm>
            <a:off x="5844950" y="9186445"/>
            <a:ext cx="665753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400" dirty="0">
                <a:latin typeface="Calibri" panose="020F0502020204030204" pitchFamily="34" charset="0"/>
              </a:rPr>
              <a:t>Source: US Census Bureau American Community Survey 5-Year Estimates (2012-2016)</a:t>
            </a:r>
          </a:p>
        </p:txBody>
      </p:sp>
      <p:sp>
        <p:nvSpPr>
          <p:cNvPr id="395" name="Shape 271"/>
          <p:cNvSpPr txBox="1"/>
          <p:nvPr/>
        </p:nvSpPr>
        <p:spPr>
          <a:xfrm>
            <a:off x="2518348" y="740388"/>
            <a:ext cx="8548351" cy="82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dirty="0" smtClean="0"/>
              <a:t>Education</a:t>
            </a:r>
            <a:endParaRPr dirty="0"/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891" r="9143"/>
          <a:stretch>
            <a:fillRect/>
          </a:stretch>
        </p:blipFill>
        <p:spPr>
          <a:xfrm>
            <a:off x="276026" y="2997200"/>
            <a:ext cx="5374383" cy="375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Education.png" descr="Educ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119" y="73671"/>
            <a:ext cx="2190144" cy="21901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5181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277"/>
          <p:cNvSpPr/>
          <p:nvPr/>
        </p:nvSpPr>
        <p:spPr>
          <a:xfrm>
            <a:off x="-12092" y="648072"/>
            <a:ext cx="11991196" cy="1016644"/>
          </a:xfrm>
          <a:prstGeom prst="rect">
            <a:avLst/>
          </a:prstGeom>
          <a:solidFill>
            <a:srgbClr val="88CD2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81" name="Shape 278"/>
          <p:cNvSpPr/>
          <p:nvPr/>
        </p:nvSpPr>
        <p:spPr>
          <a:xfrm>
            <a:off x="11066698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82" name="Shape 279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483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1934" y="8682794"/>
            <a:ext cx="2514478" cy="821443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Rectangle 2"/>
          <p:cNvSpPr txBox="1"/>
          <p:nvPr/>
        </p:nvSpPr>
        <p:spPr>
          <a:xfrm>
            <a:off x="4593066" y="2171693"/>
            <a:ext cx="7801040" cy="5829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just">
              <a:lnSpc>
                <a:spcPct val="107000"/>
              </a:lnSpc>
              <a:spcBef>
                <a:spcPts val="800"/>
              </a:spcBef>
              <a:defRPr sz="25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/>
            <a:r>
              <a:rPr lang="en-US" sz="4800" dirty="0" smtClean="0"/>
              <a:t>Davie County’s</a:t>
            </a:r>
            <a:r>
              <a:rPr sz="4800" dirty="0" smtClean="0"/>
              <a:t> </a:t>
            </a:r>
            <a:r>
              <a:rPr lang="en-US" sz="4800" dirty="0" smtClean="0"/>
              <a:t>M</a:t>
            </a:r>
            <a:r>
              <a:rPr sz="4800" dirty="0" smtClean="0"/>
              <a:t>edian </a:t>
            </a:r>
            <a:r>
              <a:rPr lang="en-US" sz="4800" dirty="0" smtClean="0"/>
              <a:t>H</a:t>
            </a:r>
            <a:r>
              <a:rPr sz="4800" dirty="0" smtClean="0"/>
              <a:t>ousehold </a:t>
            </a:r>
            <a:r>
              <a:rPr lang="en-US" sz="4800" dirty="0" smtClean="0"/>
              <a:t>I</a:t>
            </a:r>
            <a:r>
              <a:rPr sz="4800" dirty="0" smtClean="0"/>
              <a:t>ncome </a:t>
            </a:r>
            <a:r>
              <a:rPr lang="en-US" sz="4800" dirty="0" smtClean="0"/>
              <a:t>= </a:t>
            </a:r>
            <a:r>
              <a:rPr sz="4800" dirty="0" smtClean="0"/>
              <a:t>$</a:t>
            </a:r>
            <a:r>
              <a:rPr sz="4800" dirty="0"/>
              <a:t>51,662 </a:t>
            </a:r>
            <a:endParaRPr lang="en-US" sz="4800" dirty="0" smtClean="0"/>
          </a:p>
          <a:p>
            <a:pPr algn="l"/>
            <a:endParaRPr lang="en-US" sz="4800" dirty="0" smtClean="0"/>
          </a:p>
          <a:p>
            <a:pPr algn="l"/>
            <a:r>
              <a:rPr lang="en-US" sz="4800" i="1" dirty="0"/>
              <a:t>H</a:t>
            </a:r>
            <a:r>
              <a:rPr sz="4800" i="1" dirty="0" smtClean="0"/>
              <a:t>igher </a:t>
            </a:r>
            <a:r>
              <a:rPr sz="4800" i="1" dirty="0"/>
              <a:t>than </a:t>
            </a:r>
            <a:r>
              <a:rPr lang="en-US" sz="4800" i="1" dirty="0" smtClean="0"/>
              <a:t>NC and </a:t>
            </a:r>
            <a:r>
              <a:rPr sz="4800" i="1" dirty="0" smtClean="0"/>
              <a:t>all </a:t>
            </a:r>
            <a:r>
              <a:rPr sz="4800" i="1" dirty="0"/>
              <a:t>comparison </a:t>
            </a:r>
            <a:r>
              <a:rPr sz="4800" i="1" dirty="0" smtClean="0"/>
              <a:t>counties</a:t>
            </a:r>
            <a:r>
              <a:rPr lang="en-US" sz="4800" i="1" dirty="0" smtClean="0"/>
              <a:t>; however…</a:t>
            </a:r>
            <a:endParaRPr sz="4800" i="1" dirty="0"/>
          </a:p>
        </p:txBody>
      </p:sp>
      <p:sp>
        <p:nvSpPr>
          <p:cNvPr id="485" name="TextBox 3"/>
          <p:cNvSpPr txBox="1"/>
          <p:nvPr/>
        </p:nvSpPr>
        <p:spPr>
          <a:xfrm>
            <a:off x="816689" y="8938649"/>
            <a:ext cx="651756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400" dirty="0">
                <a:latin typeface="Calibri" panose="020F0502020204030204" pitchFamily="34" charset="0"/>
              </a:rPr>
              <a:t>Source: US Census Bureau American Community Survey 5-Year Estimates (2012-2016)</a:t>
            </a:r>
          </a:p>
        </p:txBody>
      </p:sp>
      <p:sp>
        <p:nvSpPr>
          <p:cNvPr id="486" name="TextBox 4"/>
          <p:cNvSpPr txBox="1"/>
          <p:nvPr/>
        </p:nvSpPr>
        <p:spPr>
          <a:xfrm>
            <a:off x="831184" y="8372374"/>
            <a:ext cx="752376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400" dirty="0">
                <a:latin typeface="Calibri" panose="020F0502020204030204" pitchFamily="34" charset="0"/>
              </a:rPr>
              <a:t>Median Household Incomes (2016)</a:t>
            </a:r>
          </a:p>
        </p:txBody>
      </p:sp>
      <p:sp>
        <p:nvSpPr>
          <p:cNvPr id="487" name="Shape 270"/>
          <p:cNvSpPr/>
          <p:nvPr/>
        </p:nvSpPr>
        <p:spPr>
          <a:xfrm>
            <a:off x="10177142" y="648074"/>
            <a:ext cx="889566" cy="1016643"/>
          </a:xfrm>
          <a:prstGeom prst="chevron">
            <a:avLst>
              <a:gd name="adj" fmla="val 51993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88" name="Shape 280"/>
          <p:cNvSpPr/>
          <p:nvPr/>
        </p:nvSpPr>
        <p:spPr>
          <a:xfrm>
            <a:off x="522652" y="436529"/>
            <a:ext cx="1577077" cy="1464431"/>
          </a:xfrm>
          <a:prstGeom prst="ellipse">
            <a:avLst/>
          </a:prstGeom>
          <a:solidFill>
            <a:srgbClr val="88CD25"/>
          </a:solidFill>
          <a:ln w="127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l" defTabSz="1300433">
              <a:defRPr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489" name="Shape 271"/>
          <p:cNvSpPr txBox="1"/>
          <p:nvPr/>
        </p:nvSpPr>
        <p:spPr>
          <a:xfrm>
            <a:off x="2216284" y="773535"/>
            <a:ext cx="9063106" cy="8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spAutoFit/>
          </a:bodyPr>
          <a:lstStyle>
            <a:lvl1pPr algn="l" defTabSz="1300480">
              <a:defRPr sz="47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INCOME</a:t>
            </a:r>
          </a:p>
        </p:txBody>
      </p:sp>
      <p:pic>
        <p:nvPicPr>
          <p:cNvPr id="4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689" y="674241"/>
            <a:ext cx="989004" cy="98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927129"/>
            <a:ext cx="4019785" cy="5906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2400</Words>
  <Application>Microsoft Office PowerPoint</Application>
  <PresentationFormat>Custom</PresentationFormat>
  <Paragraphs>574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American Typewriter Condensed</vt:lpstr>
      <vt:lpstr>Arial</vt:lpstr>
      <vt:lpstr>Arial Black</vt:lpstr>
      <vt:lpstr>Arial Narrow</vt:lpstr>
      <vt:lpstr>Britannic Bold</vt:lpstr>
      <vt:lpstr>Calibri</vt:lpstr>
      <vt:lpstr>Calibri Light</vt:lpstr>
      <vt:lpstr>Century Gothic</vt:lpstr>
      <vt:lpstr>Courier New</vt:lpstr>
      <vt:lpstr>Franklin Gothic Demi Cond</vt:lpstr>
      <vt:lpstr>Franklin Gothic Medium</vt:lpstr>
      <vt:lpstr>Gill Sans MT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Impact</vt:lpstr>
      <vt:lpstr>Wingdings</vt:lpstr>
      <vt:lpstr>White</vt:lpstr>
      <vt:lpstr>A Strategic Plan for Davie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HOUSING UNITS, TYPE (%) &amp; VALUE</vt:lpstr>
      <vt:lpstr>HOUSING DENSITY AND YEAR BUILT</vt:lpstr>
      <vt:lpstr>PowerPoint Presentation</vt:lpstr>
      <vt:lpstr>PowerPoint Presentation</vt:lpstr>
      <vt:lpstr>PowerPoint Presentation</vt:lpstr>
      <vt:lpstr>North East Davie Funding Sources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#WeAreDavie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Strategic Plan for Davie County</dc:title>
  <dc:creator>John Eller</dc:creator>
  <cp:lastModifiedBy>John Eller</cp:lastModifiedBy>
  <cp:revision>49</cp:revision>
  <dcterms:modified xsi:type="dcterms:W3CDTF">2018-03-07T13:31:51Z</dcterms:modified>
</cp:coreProperties>
</file>